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8"/>
  </p:notesMasterIdLst>
  <p:sldIdLst>
    <p:sldId id="360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57" r:id="rId6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56D5D-E7F8-4CF5-A952-A05AA1097B2F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B2A0C-2AAE-46E7-A5C6-5665040E3A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437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AE8B413D-BF41-4F56-A68A-1C0460F46E57}" type="slidenum">
              <a:rPr lang="ru-RU">
                <a:latin typeface="Tahoma" pitchFamily="34" charset="0"/>
              </a:rPr>
              <a:pPr eaLnBrk="1" hangingPunct="1"/>
              <a:t>1</a:t>
            </a:fld>
            <a:endParaRPr lang="ru-RU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365-4DCA-4713-A405-2EF733BCA97B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46EC-E1F5-4401-ADB9-7A349DA004B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365-4DCA-4713-A405-2EF733BCA97B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46EC-E1F5-4401-ADB9-7A349DA004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365-4DCA-4713-A405-2EF733BCA97B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46EC-E1F5-4401-ADB9-7A349DA004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365-4DCA-4713-A405-2EF733BCA97B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46EC-E1F5-4401-ADB9-7A349DA004B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365-4DCA-4713-A405-2EF733BCA97B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46EC-E1F5-4401-ADB9-7A349DA004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365-4DCA-4713-A405-2EF733BCA97B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46EC-E1F5-4401-ADB9-7A349DA004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365-4DCA-4713-A405-2EF733BCA97B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46EC-E1F5-4401-ADB9-7A349DA004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365-4DCA-4713-A405-2EF733BCA97B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46EC-E1F5-4401-ADB9-7A349DA004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365-4DCA-4713-A405-2EF733BCA97B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46EC-E1F5-4401-ADB9-7A349DA004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365-4DCA-4713-A405-2EF733BCA97B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46EC-E1F5-4401-ADB9-7A349DA004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9365-4DCA-4713-A405-2EF733BCA97B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746EC-E1F5-4401-ADB9-7A349DA004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02259365-4DCA-4713-A405-2EF733BCA97B}" type="datetimeFigureOut">
              <a:rPr lang="ru-RU" smtClean="0"/>
              <a:t>15.12.2018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9A746EC-E1F5-4401-ADB9-7A349DA004B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"/>
          <p:cNvSpPr>
            <a:spLocks noChangeArrowheads="1"/>
          </p:cNvSpPr>
          <p:nvPr/>
        </p:nvSpPr>
        <p:spPr bwMode="auto">
          <a:xfrm>
            <a:off x="179388" y="188913"/>
            <a:ext cx="87137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ru-RU" sz="1400">
                <a:solidFill>
                  <a:srgbClr val="FFFF00"/>
                </a:solidFill>
              </a:rPr>
              <a:t>МИНИСТЕРСТВО </a:t>
            </a:r>
            <a:r>
              <a:rPr kumimoji="1" lang="en-US" sz="1400">
                <a:solidFill>
                  <a:srgbClr val="FFFF00"/>
                </a:solidFill>
              </a:rPr>
              <a:t> </a:t>
            </a:r>
            <a:r>
              <a:rPr kumimoji="1" lang="ru-RU" sz="1400">
                <a:solidFill>
                  <a:srgbClr val="FFFF00"/>
                </a:solidFill>
              </a:rPr>
              <a:t>ОБРАЗОВАНИЯ И НАУКИ РОССИЙСКОЙ ФЕДЕРАЦИИ</a:t>
            </a:r>
          </a:p>
          <a:p>
            <a:pPr algn="ctr"/>
            <a:r>
              <a:rPr kumimoji="1" lang="ru-RU" sz="1400">
                <a:solidFill>
                  <a:srgbClr val="FFFF00"/>
                </a:solidFill>
              </a:rPr>
              <a:t>ФЕДЕРАЛЬНОЕ ГОСУДАРСТВЕННОЕ БЮДЖЕТНОЕ ОБРАЗОВАТЕЛЬНОЕ</a:t>
            </a:r>
          </a:p>
          <a:p>
            <a:pPr algn="ctr"/>
            <a:r>
              <a:rPr kumimoji="1" lang="ru-RU" sz="1400">
                <a:solidFill>
                  <a:srgbClr val="FFFF00"/>
                </a:solidFill>
              </a:rPr>
              <a:t>УЧРЕЖДЕНИЕ ВЫСШЕГО ОБРАЗОВАНИЯ</a:t>
            </a:r>
          </a:p>
          <a:p>
            <a:pPr algn="ctr"/>
            <a:r>
              <a:rPr kumimoji="1" lang="ru-RU" sz="1400">
                <a:solidFill>
                  <a:srgbClr val="FFFF00"/>
                </a:solidFill>
              </a:rPr>
              <a:t>«РОСТОВСКИЙ ГОСУДАРСТВЕННЫЙ ЭКОНОМИЧЕСКИЙ УНИВЕРСИТЕТ (РИНХ)»</a:t>
            </a:r>
            <a:endParaRPr lang="ru-RU" sz="1400"/>
          </a:p>
        </p:txBody>
      </p:sp>
      <p:sp>
        <p:nvSpPr>
          <p:cNvPr id="3075" name="Прямоугольник 2"/>
          <p:cNvSpPr>
            <a:spLocks noChangeArrowheads="1"/>
          </p:cNvSpPr>
          <p:nvPr/>
        </p:nvSpPr>
        <p:spPr bwMode="auto">
          <a:xfrm>
            <a:off x="3149600" y="2806700"/>
            <a:ext cx="2589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kumimoji="1" lang="ru-RU" sz="1400">
                <a:solidFill>
                  <a:srgbClr val="FFFF00"/>
                </a:solidFill>
              </a:rPr>
              <a:t>ЮРИДИЧЕСКИЙ ФАКУЛЬТЕТ </a:t>
            </a:r>
            <a:endParaRPr lang="ru-RU" sz="1400"/>
          </a:p>
        </p:txBody>
      </p:sp>
      <p:sp>
        <p:nvSpPr>
          <p:cNvPr id="4" name="Прямоугольник 3"/>
          <p:cNvSpPr/>
          <p:nvPr/>
        </p:nvSpPr>
        <p:spPr>
          <a:xfrm>
            <a:off x="241300" y="3224213"/>
            <a:ext cx="8713788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КАФЕДРА СУДЕБНОЙ ЭКСПЕРТИЗЫ И КРИМИНАЛИСТИКИ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6513" y="3789363"/>
            <a:ext cx="411480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ИНФОРМАЦИОННЫЙ МАТЕРИАЛ</a:t>
            </a:r>
          </a:p>
        </p:txBody>
      </p:sp>
      <p:sp>
        <p:nvSpPr>
          <p:cNvPr id="3078" name="Прямоугольник 5"/>
          <p:cNvSpPr>
            <a:spLocks noChangeArrowheads="1"/>
          </p:cNvSpPr>
          <p:nvPr/>
        </p:nvSpPr>
        <p:spPr bwMode="auto">
          <a:xfrm>
            <a:off x="241300" y="4292600"/>
            <a:ext cx="878522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</a:rPr>
              <a:t>«ТАКТИКА НАЗНАЧЕНИЯ И ПРОИЗВОДСТВА </a:t>
            </a:r>
          </a:p>
          <a:p>
            <a:pPr algn="ctr"/>
            <a:r>
              <a:rPr lang="ru-RU" sz="3200" b="1" dirty="0">
                <a:solidFill>
                  <a:srgbClr val="FFFF00"/>
                </a:solidFill>
              </a:rPr>
              <a:t>СУДЕБНО-БАЛЛИСТИЧЕСКОЙ ЭКСПЕРТИЗЫ»</a:t>
            </a:r>
            <a:endParaRPr lang="ru-RU" sz="3200" b="1" dirty="0">
              <a:solidFill>
                <a:srgbClr val="FFFF00"/>
              </a:solidFill>
            </a:endParaRPr>
          </a:p>
        </p:txBody>
      </p:sp>
      <p:pic>
        <p:nvPicPr>
          <p:cNvPr id="3079" name="Picture 8" descr="C:\Users\Leon\Desktop\ЛОГОТИП РИНХ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222375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6693567"/>
      </p:ext>
    </p:extLst>
  </p:cSld>
  <p:clrMapOvr>
    <a:masterClrMapping/>
  </p:clrMapOvr>
  <p:transition spd="slow" advTm="1683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30918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7. Сравнить конструктивные характеристики снаряда и </a:t>
            </a:r>
            <a:r>
              <a:rPr lang="ru-RU" sz="2400" b="1" dirty="0" smtClean="0">
                <a:solidFill>
                  <a:srgbClr val="FFC000"/>
                </a:solidFill>
              </a:rPr>
              <a:t>маркировочные </a:t>
            </a:r>
            <a:r>
              <a:rPr lang="ru-RU" sz="2400" b="1" dirty="0">
                <a:solidFill>
                  <a:srgbClr val="FFC000"/>
                </a:solidFill>
              </a:rPr>
              <a:t>обозначения со справочными материалами и установить тип</a:t>
            </a:r>
            <a:r>
              <a:rPr lang="ru-RU" sz="2400" b="1" dirty="0" smtClean="0">
                <a:solidFill>
                  <a:srgbClr val="FFC000"/>
                </a:solidFill>
              </a:rPr>
              <a:t>, вид </a:t>
            </a:r>
            <a:r>
              <a:rPr lang="ru-RU" sz="2400" b="1" dirty="0">
                <a:solidFill>
                  <a:srgbClr val="FFC000"/>
                </a:solidFill>
              </a:rPr>
              <a:t>и образец патрона, частью которого является снаряд (снаряды</a:t>
            </a:r>
            <a:r>
              <a:rPr lang="ru-RU" sz="2400" b="1" dirty="0" smtClean="0">
                <a:solidFill>
                  <a:srgbClr val="FFC000"/>
                </a:solidFill>
              </a:rPr>
              <a:t>). При </a:t>
            </a:r>
            <a:r>
              <a:rPr lang="ru-RU" sz="2400" b="1" dirty="0">
                <a:solidFill>
                  <a:srgbClr val="FFC000"/>
                </a:solidFill>
              </a:rPr>
              <a:t>невозможности решения данной подзадачи продолжить </a:t>
            </a:r>
            <a:r>
              <a:rPr lang="ru-RU" sz="2400" b="1" dirty="0" smtClean="0">
                <a:solidFill>
                  <a:srgbClr val="FFC000"/>
                </a:solidFill>
              </a:rPr>
              <a:t>исследование</a:t>
            </a:r>
            <a:r>
              <a:rPr lang="ru-RU" sz="2400" b="1" dirty="0">
                <a:solidFill>
                  <a:srgbClr val="FFC000"/>
                </a:solidFill>
              </a:rPr>
              <a:t>, руководствуясь имеющимися данными.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140968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8. Изучить конструктивные характеристики оружия, </a:t>
            </a:r>
            <a:r>
              <a:rPr lang="ru-RU" sz="2400" b="1" dirty="0" smtClean="0">
                <a:solidFill>
                  <a:srgbClr val="FFC000"/>
                </a:solidFill>
              </a:rPr>
              <a:t>расположение и </a:t>
            </a:r>
            <a:r>
              <a:rPr lang="ru-RU" sz="2400" b="1" dirty="0">
                <a:solidFill>
                  <a:srgbClr val="FFC000"/>
                </a:solidFill>
              </a:rPr>
              <a:t>содержание маркировочных обозначений, соответствие или </a:t>
            </a:r>
            <a:r>
              <a:rPr lang="ru-RU" sz="2400" b="1" dirty="0" smtClean="0">
                <a:solidFill>
                  <a:srgbClr val="FFC000"/>
                </a:solidFill>
              </a:rPr>
              <a:t>различие </a:t>
            </a:r>
            <a:r>
              <a:rPr lang="ru-RU" sz="2400" b="1" dirty="0">
                <a:solidFill>
                  <a:srgbClr val="FFC000"/>
                </a:solidFill>
              </a:rPr>
              <a:t>их на частях и деталях оружия. Используя справочные материалы, установить тип, вид, систему, модель, образец оружия и образец </a:t>
            </a:r>
            <a:r>
              <a:rPr lang="ru-RU" sz="2400" b="1" dirty="0" smtClean="0">
                <a:solidFill>
                  <a:srgbClr val="FFC000"/>
                </a:solidFill>
              </a:rPr>
              <a:t>штатного </a:t>
            </a:r>
            <a:r>
              <a:rPr lang="ru-RU" sz="2400" b="1" dirty="0">
                <a:solidFill>
                  <a:srgbClr val="FFC000"/>
                </a:solidFill>
              </a:rPr>
              <a:t>патрона, предназначенного для стрельбы из данного оружия.</a:t>
            </a:r>
          </a:p>
        </p:txBody>
      </p:sp>
    </p:spTree>
    <p:extLst>
      <p:ext uri="{BB962C8B-B14F-4D97-AF65-F5344CB8AC3E}">
        <p14:creationId xmlns:p14="http://schemas.microsoft.com/office/powerpoint/2010/main" val="3294589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51344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9. Изучить взаимодействие деталей и механизмов оружия; </a:t>
            </a:r>
            <a:r>
              <a:rPr lang="ru-RU" sz="2400" b="1" dirty="0" smtClean="0">
                <a:solidFill>
                  <a:srgbClr val="FFC000"/>
                </a:solidFill>
              </a:rPr>
              <a:t>разобрать </a:t>
            </a:r>
            <a:r>
              <a:rPr lang="ru-RU" sz="2400" b="1" dirty="0">
                <a:solidFill>
                  <a:srgbClr val="FFC000"/>
                </a:solidFill>
              </a:rPr>
              <a:t>оружие и проанализировать состояние его деталей и механизмов</a:t>
            </a:r>
            <a:r>
              <a:rPr lang="ru-RU" sz="2400" b="1" dirty="0" smtClean="0">
                <a:solidFill>
                  <a:srgbClr val="FFC000"/>
                </a:solidFill>
              </a:rPr>
              <a:t>. В </a:t>
            </a:r>
            <a:r>
              <a:rPr lang="ru-RU" sz="2400" b="1" dirty="0">
                <a:solidFill>
                  <a:srgbClr val="FFC000"/>
                </a:solidFill>
              </a:rPr>
              <a:t>процессе разборки зафиксировать соответствие или </a:t>
            </a:r>
            <a:r>
              <a:rPr lang="ru-RU" sz="2400" b="1" dirty="0" smtClean="0">
                <a:solidFill>
                  <a:srgbClr val="FFC000"/>
                </a:solidFill>
              </a:rPr>
              <a:t>несоответствие номеров </a:t>
            </a:r>
            <a:r>
              <a:rPr lang="ru-RU" sz="2400" b="1" dirty="0">
                <a:solidFill>
                  <a:srgbClr val="FFC000"/>
                </a:solidFill>
              </a:rPr>
              <a:t>на частях и деталях, а также факты замены стандартных </a:t>
            </a:r>
            <a:r>
              <a:rPr lang="ru-RU" sz="2400" b="1" dirty="0" smtClean="0">
                <a:solidFill>
                  <a:srgbClr val="FFC000"/>
                </a:solidFill>
              </a:rPr>
              <a:t>деталей </a:t>
            </a:r>
            <a:r>
              <a:rPr lang="ru-RU" sz="2400" b="1" dirty="0">
                <a:solidFill>
                  <a:srgbClr val="FFC000"/>
                </a:solidFill>
              </a:rPr>
              <a:t>самодельными. Определить правильность сборки оружия. </a:t>
            </a:r>
            <a:r>
              <a:rPr lang="ru-RU" sz="2400" b="1" dirty="0" smtClean="0">
                <a:solidFill>
                  <a:srgbClr val="FFC000"/>
                </a:solidFill>
              </a:rPr>
              <a:t>При установлении </a:t>
            </a:r>
            <a:r>
              <a:rPr lang="ru-RU" sz="2400" b="1" dirty="0">
                <a:solidFill>
                  <a:srgbClr val="FFC000"/>
                </a:solidFill>
              </a:rPr>
              <a:t>невозможности стрельбы (производства отдельных </a:t>
            </a:r>
            <a:r>
              <a:rPr lang="ru-RU" sz="2400" b="1" dirty="0" smtClean="0">
                <a:solidFill>
                  <a:srgbClr val="FFC000"/>
                </a:solidFill>
              </a:rPr>
              <a:t>выстрелов</a:t>
            </a:r>
            <a:r>
              <a:rPr lang="ru-RU" sz="2400" b="1" dirty="0">
                <a:solidFill>
                  <a:srgbClr val="FFC000"/>
                </a:solidFill>
              </a:rPr>
              <a:t>) из оружия привести его в пригодное к стрельбе (</a:t>
            </a:r>
            <a:r>
              <a:rPr lang="ru-RU" sz="2400" b="1" dirty="0" smtClean="0">
                <a:solidFill>
                  <a:srgbClr val="FFC000"/>
                </a:solidFill>
              </a:rPr>
              <a:t>производству отдельных </a:t>
            </a:r>
            <a:r>
              <a:rPr lang="ru-RU" sz="2400" b="1" dirty="0">
                <a:solidFill>
                  <a:srgbClr val="FFC000"/>
                </a:solidFill>
              </a:rPr>
              <a:t>выстрелов) состояние: заменить неисправную деталь </a:t>
            </a:r>
            <a:r>
              <a:rPr lang="ru-RU" sz="2400" b="1" dirty="0" smtClean="0">
                <a:solidFill>
                  <a:srgbClr val="FFC000"/>
                </a:solidFill>
              </a:rPr>
              <a:t>или поставить </a:t>
            </a:r>
            <a:r>
              <a:rPr lang="ru-RU" sz="2400" b="1" dirty="0">
                <a:solidFill>
                  <a:srgbClr val="FFC000"/>
                </a:solidFill>
              </a:rPr>
              <a:t>отсутствующую из натурной коллекции оружия и т.п. </a:t>
            </a:r>
            <a:r>
              <a:rPr lang="ru-RU" sz="2400" b="1" dirty="0" smtClean="0">
                <a:solidFill>
                  <a:srgbClr val="FFC000"/>
                </a:solidFill>
              </a:rPr>
              <a:t>Факт замены </a:t>
            </a:r>
            <a:r>
              <a:rPr lang="ru-RU" sz="2400" b="1" dirty="0">
                <a:solidFill>
                  <a:srgbClr val="FFC000"/>
                </a:solidFill>
              </a:rPr>
              <a:t>детали отразить в заключении эксперта.</a:t>
            </a:r>
          </a:p>
        </p:txBody>
      </p:sp>
    </p:spTree>
    <p:extLst>
      <p:ext uri="{BB962C8B-B14F-4D97-AF65-F5344CB8AC3E}">
        <p14:creationId xmlns:p14="http://schemas.microsoft.com/office/powerpoint/2010/main" val="2695733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860" y="764704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10. Определить, может ли образец патрона, частью которого </a:t>
            </a:r>
            <a:r>
              <a:rPr lang="ru-RU" sz="2400" b="1" dirty="0" smtClean="0">
                <a:solidFill>
                  <a:srgbClr val="FFC000"/>
                </a:solidFill>
              </a:rPr>
              <a:t>является </a:t>
            </a:r>
            <a:r>
              <a:rPr lang="ru-RU" sz="2400" b="1" dirty="0">
                <a:solidFill>
                  <a:srgbClr val="FFC000"/>
                </a:solidFill>
              </a:rPr>
              <a:t>снаряд (снаряды), представленный на исследование, </a:t>
            </a:r>
            <a:r>
              <a:rPr lang="ru-RU" sz="2400" b="1" dirty="0" smtClean="0">
                <a:solidFill>
                  <a:srgbClr val="FFC000"/>
                </a:solidFill>
              </a:rPr>
              <a:t>использоваться </a:t>
            </a:r>
            <a:r>
              <a:rPr lang="ru-RU" sz="2400" b="1" dirty="0">
                <a:solidFill>
                  <a:srgbClr val="FFC000"/>
                </a:solidFill>
              </a:rPr>
              <a:t>в представленном </a:t>
            </a:r>
            <a:r>
              <a:rPr lang="ru-RU" sz="2400" b="1" dirty="0" smtClean="0">
                <a:solidFill>
                  <a:srgbClr val="FFC000"/>
                </a:solidFill>
              </a:rPr>
              <a:t>оружии. </a:t>
            </a:r>
            <a:r>
              <a:rPr lang="ru-RU" sz="2400" b="1" dirty="0">
                <a:solidFill>
                  <a:srgbClr val="FFC000"/>
                </a:solidFill>
              </a:rPr>
              <a:t>В случае явного </a:t>
            </a:r>
            <a:r>
              <a:rPr lang="ru-RU" sz="2400" b="1" dirty="0" smtClean="0">
                <a:solidFill>
                  <a:srgbClr val="FFC000"/>
                </a:solidFill>
              </a:rPr>
              <a:t>несоответствия калибра </a:t>
            </a:r>
            <a:r>
              <a:rPr lang="ru-RU" sz="2400" b="1" dirty="0">
                <a:solidFill>
                  <a:srgbClr val="FFC000"/>
                </a:solidFill>
              </a:rPr>
              <a:t>исследуемого снаряда (снарядов) и калибра </a:t>
            </a:r>
            <a:r>
              <a:rPr lang="ru-RU" sz="2400" b="1" dirty="0" smtClean="0">
                <a:solidFill>
                  <a:srgbClr val="FFC000"/>
                </a:solidFill>
              </a:rPr>
              <a:t>представленного оружия </a:t>
            </a:r>
            <a:r>
              <a:rPr lang="ru-RU" sz="2400" b="1" dirty="0">
                <a:solidFill>
                  <a:srgbClr val="FFC000"/>
                </a:solidFill>
              </a:rPr>
              <a:t>или несоответствия конструктивных признаков патрона, </a:t>
            </a:r>
            <a:r>
              <a:rPr lang="ru-RU" sz="2400" b="1" dirty="0" smtClean="0">
                <a:solidFill>
                  <a:srgbClr val="FFC000"/>
                </a:solidFill>
              </a:rPr>
              <a:t>составной </a:t>
            </a:r>
            <a:r>
              <a:rPr lang="ru-RU" sz="2400" b="1" dirty="0">
                <a:solidFill>
                  <a:srgbClr val="FFC000"/>
                </a:solidFill>
              </a:rPr>
              <a:t>частью которого является исследуемый снаряд (снаряды), </a:t>
            </a:r>
            <a:r>
              <a:rPr lang="ru-RU" sz="2400" b="1" dirty="0" smtClean="0">
                <a:solidFill>
                  <a:srgbClr val="FFC000"/>
                </a:solidFill>
              </a:rPr>
              <a:t>и конструктивных </a:t>
            </a:r>
            <a:r>
              <a:rPr lang="ru-RU" sz="2400" b="1" dirty="0">
                <a:solidFill>
                  <a:srgbClr val="FFC000"/>
                </a:solidFill>
              </a:rPr>
              <a:t>признаков патронника ствола представленного </a:t>
            </a:r>
            <a:r>
              <a:rPr lang="ru-RU" sz="2400" b="1" dirty="0" smtClean="0">
                <a:solidFill>
                  <a:srgbClr val="FFC000"/>
                </a:solidFill>
              </a:rPr>
              <a:t>оружия </a:t>
            </a:r>
            <a:r>
              <a:rPr lang="ru-RU" sz="2400" b="1" dirty="0">
                <a:solidFill>
                  <a:srgbClr val="FFC000"/>
                </a:solidFill>
              </a:rPr>
              <a:t>(либо при установлении невозможности использования </a:t>
            </a:r>
            <a:r>
              <a:rPr lang="ru-RU" sz="2400" b="1" dirty="0" smtClean="0">
                <a:solidFill>
                  <a:srgbClr val="FFC000"/>
                </a:solidFill>
              </a:rPr>
              <a:t>исследуемого </a:t>
            </a:r>
            <a:r>
              <a:rPr lang="ru-RU" sz="2400" b="1" dirty="0">
                <a:solidFill>
                  <a:srgbClr val="FFC000"/>
                </a:solidFill>
              </a:rPr>
              <a:t>снаряда (снарядов) для стрельбы из ствола представленного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оружия по другим признакам) исследование на данном этапе </a:t>
            </a:r>
            <a:r>
              <a:rPr lang="ru-RU" sz="2400" b="1" dirty="0" smtClean="0">
                <a:solidFill>
                  <a:srgbClr val="FFC000"/>
                </a:solidFill>
              </a:rPr>
              <a:t>прекращается</a:t>
            </a:r>
            <a:r>
              <a:rPr lang="ru-RU" sz="2400" b="1" dirty="0">
                <a:solidFill>
                  <a:srgbClr val="FFC000"/>
                </a:solidFill>
              </a:rPr>
              <a:t>, и формулируется отрицательный вывод о </a:t>
            </a:r>
            <a:r>
              <a:rPr lang="ru-RU" sz="2400" b="1" dirty="0" smtClean="0">
                <a:solidFill>
                  <a:srgbClr val="FFC000"/>
                </a:solidFill>
              </a:rPr>
              <a:t>тождестве.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936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8806" y="476672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11. Выявить и изучить следы частей и деталей </a:t>
            </a:r>
            <a:r>
              <a:rPr lang="ru-RU" sz="2400" b="1" dirty="0" smtClean="0">
                <a:solidFill>
                  <a:srgbClr val="FFC000"/>
                </a:solidFill>
              </a:rPr>
              <a:t>огнестрельного оружия</a:t>
            </a:r>
            <a:r>
              <a:rPr lang="ru-RU" sz="2400" b="1" dirty="0">
                <a:solidFill>
                  <a:srgbClr val="FFC000"/>
                </a:solidFill>
              </a:rPr>
              <a:t>, имеющиеся на снаряде (снарядах), их общие и частные </a:t>
            </a:r>
            <a:r>
              <a:rPr lang="ru-RU" sz="2400" b="1" dirty="0" smtClean="0">
                <a:solidFill>
                  <a:srgbClr val="FFC000"/>
                </a:solidFill>
              </a:rPr>
              <a:t>признаки</a:t>
            </a:r>
            <a:r>
              <a:rPr lang="ru-RU" sz="2400" b="1" dirty="0">
                <a:solidFill>
                  <a:srgbClr val="FFC000"/>
                </a:solidFill>
              </a:rPr>
              <a:t>. Особое внимание следует обратить на установление начала </a:t>
            </a:r>
            <a:r>
              <a:rPr lang="ru-RU" sz="2400" b="1" dirty="0" smtClean="0">
                <a:solidFill>
                  <a:srgbClr val="FFC000"/>
                </a:solidFill>
              </a:rPr>
              <a:t>и окончания </a:t>
            </a:r>
            <a:r>
              <a:rPr lang="ru-RU" sz="2400" b="1" dirty="0">
                <a:solidFill>
                  <a:srgbClr val="FFC000"/>
                </a:solidFill>
              </a:rPr>
              <a:t>следов, в особенности на дроби и картечи для правильного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ориентирования объектов при проведении последующего </a:t>
            </a:r>
            <a:r>
              <a:rPr lang="ru-RU" sz="2400" b="1" dirty="0" smtClean="0">
                <a:solidFill>
                  <a:srgbClr val="FFC000"/>
                </a:solidFill>
              </a:rPr>
              <a:t>сравнительного </a:t>
            </a:r>
            <a:r>
              <a:rPr lang="ru-RU" sz="2400" b="1" dirty="0">
                <a:solidFill>
                  <a:srgbClr val="FFC000"/>
                </a:solidFill>
              </a:rPr>
              <a:t>исследования.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9341" y="3356992"/>
            <a:ext cx="82776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12. Используя справочные материалы, установить тип, вид, </a:t>
            </a:r>
            <a:r>
              <a:rPr lang="ru-RU" sz="2400" b="1" dirty="0" smtClean="0">
                <a:solidFill>
                  <a:srgbClr val="FFC000"/>
                </a:solidFill>
              </a:rPr>
              <a:t>систему</a:t>
            </a:r>
            <a:r>
              <a:rPr lang="ru-RU" sz="2400" b="1" dirty="0">
                <a:solidFill>
                  <a:srgbClr val="FFC000"/>
                </a:solidFill>
              </a:rPr>
              <a:t>, модель, группу моделей, образец оружия, из которого </a:t>
            </a:r>
            <a:r>
              <a:rPr lang="ru-RU" sz="2400" b="1" dirty="0" smtClean="0">
                <a:solidFill>
                  <a:srgbClr val="FFC000"/>
                </a:solidFill>
              </a:rPr>
              <a:t>выстреляны </a:t>
            </a:r>
            <a:r>
              <a:rPr lang="ru-RU" sz="2400" b="1" dirty="0">
                <a:solidFill>
                  <a:srgbClr val="FFC000"/>
                </a:solidFill>
              </a:rPr>
              <a:t>пуля, дробь, картечь. Указанные характеристики </a:t>
            </a:r>
            <a:r>
              <a:rPr lang="ru-RU" sz="2400" b="1" dirty="0" smtClean="0">
                <a:solidFill>
                  <a:srgbClr val="FFC000"/>
                </a:solidFill>
              </a:rPr>
              <a:t>определяются по </a:t>
            </a:r>
            <a:r>
              <a:rPr lang="ru-RU" sz="2400" b="1" dirty="0">
                <a:solidFill>
                  <a:srgbClr val="FFC000"/>
                </a:solidFill>
              </a:rPr>
              <a:t>общим (групповым) признакам канала ствола, отобразившимся </a:t>
            </a:r>
            <a:r>
              <a:rPr lang="ru-RU" sz="2400" b="1" dirty="0" smtClean="0">
                <a:solidFill>
                  <a:srgbClr val="FFC000"/>
                </a:solidFill>
              </a:rPr>
              <a:t>на пуле</a:t>
            </a:r>
            <a:r>
              <a:rPr lang="ru-RU" sz="2400" b="1" dirty="0">
                <a:solidFill>
                  <a:srgbClr val="FFC000"/>
                </a:solidFill>
              </a:rPr>
              <a:t>, дроби, картечи. </a:t>
            </a:r>
          </a:p>
        </p:txBody>
      </p:sp>
    </p:spTree>
    <p:extLst>
      <p:ext uri="{BB962C8B-B14F-4D97-AF65-F5344CB8AC3E}">
        <p14:creationId xmlns:p14="http://schemas.microsoft.com/office/powerpoint/2010/main" val="1068356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6551" y="476672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13. Оценить признаки, отобразившиеся в следах частей и </a:t>
            </a:r>
            <a:r>
              <a:rPr lang="ru-RU" sz="2400" b="1" dirty="0" smtClean="0">
                <a:solidFill>
                  <a:srgbClr val="FFC000"/>
                </a:solidFill>
              </a:rPr>
              <a:t>деталей оружия </a:t>
            </a:r>
            <a:r>
              <a:rPr lang="ru-RU" sz="2400" b="1" dirty="0">
                <a:solidFill>
                  <a:srgbClr val="FFC000"/>
                </a:solidFill>
              </a:rPr>
              <a:t>на исследуемой пуле, дроби, картечи, и решить вопрос о </a:t>
            </a:r>
            <a:r>
              <a:rPr lang="ru-RU" sz="2400" b="1" dirty="0" smtClean="0">
                <a:solidFill>
                  <a:srgbClr val="FFC000"/>
                </a:solidFill>
              </a:rPr>
              <a:t>пригодности </a:t>
            </a:r>
            <a:r>
              <a:rPr lang="ru-RU" sz="2400" b="1" dirty="0">
                <a:solidFill>
                  <a:srgbClr val="FFC000"/>
                </a:solidFill>
              </a:rPr>
              <a:t>следов для идентификации. В случае отсутствия </a:t>
            </a:r>
            <a:r>
              <a:rPr lang="ru-RU" sz="2400" b="1" dirty="0" smtClean="0">
                <a:solidFill>
                  <a:srgbClr val="FFC000"/>
                </a:solidFill>
              </a:rPr>
              <a:t>каких-либо следов</a:t>
            </a:r>
            <a:r>
              <a:rPr lang="ru-RU" sz="2400" b="1" dirty="0">
                <a:solidFill>
                  <a:srgbClr val="FFC000"/>
                </a:solidFill>
              </a:rPr>
              <a:t>, пригодных для идентификации, дальнейшее исследование </a:t>
            </a:r>
            <a:r>
              <a:rPr lang="ru-RU" sz="2400" b="1" dirty="0" smtClean="0">
                <a:solidFill>
                  <a:srgbClr val="FFC000"/>
                </a:solidFill>
              </a:rPr>
              <a:t>не проводится</a:t>
            </a:r>
            <a:r>
              <a:rPr lang="ru-RU" sz="2400" b="1" dirty="0">
                <a:solidFill>
                  <a:srgbClr val="FFC000"/>
                </a:solidFill>
              </a:rPr>
              <a:t>, и формулируются соответствующие </a:t>
            </a:r>
            <a:r>
              <a:rPr lang="ru-RU" sz="2400" b="1" dirty="0" smtClean="0">
                <a:solidFill>
                  <a:srgbClr val="FFC000"/>
                </a:solidFill>
              </a:rPr>
              <a:t>выводы.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6551" y="3212976"/>
            <a:ext cx="79928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14. Осуществить экспертное получение экспериментальных </a:t>
            </a:r>
            <a:r>
              <a:rPr lang="ru-RU" sz="2400" b="1" dirty="0" smtClean="0">
                <a:solidFill>
                  <a:srgbClr val="FFC000"/>
                </a:solidFill>
              </a:rPr>
              <a:t>следов </a:t>
            </a:r>
            <a:r>
              <a:rPr lang="ru-RU" sz="2400" b="1" dirty="0">
                <a:solidFill>
                  <a:srgbClr val="FFC000"/>
                </a:solidFill>
              </a:rPr>
              <a:t>частей и деталей представленного оружия на </a:t>
            </a:r>
            <a:r>
              <a:rPr lang="ru-RU" sz="2400" b="1" dirty="0" smtClean="0">
                <a:solidFill>
                  <a:srgbClr val="FFC000"/>
                </a:solidFill>
              </a:rPr>
              <a:t>выстрелянных пулях</a:t>
            </a:r>
            <a:r>
              <a:rPr lang="ru-RU" sz="2400" b="1" dirty="0">
                <a:solidFill>
                  <a:srgbClr val="FFC000"/>
                </a:solidFill>
              </a:rPr>
              <a:t>, дроби, картечи и их последующее сравнение со следами на </a:t>
            </a:r>
            <a:r>
              <a:rPr lang="ru-RU" sz="2400" b="1" dirty="0" smtClean="0">
                <a:solidFill>
                  <a:srgbClr val="FFC000"/>
                </a:solidFill>
              </a:rPr>
              <a:t>исследуемой </a:t>
            </a:r>
            <a:r>
              <a:rPr lang="ru-RU" sz="2400" b="1" dirty="0">
                <a:solidFill>
                  <a:srgbClr val="FFC000"/>
                </a:solidFill>
              </a:rPr>
              <a:t>пуле, дроби, картечи.</a:t>
            </a:r>
          </a:p>
        </p:txBody>
      </p:sp>
    </p:spTree>
    <p:extLst>
      <p:ext uri="{BB962C8B-B14F-4D97-AF65-F5344CB8AC3E}">
        <p14:creationId xmlns:p14="http://schemas.microsoft.com/office/powerpoint/2010/main" val="1026027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747" y="692696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15. Подготовить оборудование для экспериментальной </a:t>
            </a:r>
            <a:r>
              <a:rPr lang="ru-RU" sz="2400" b="1" dirty="0" smtClean="0">
                <a:solidFill>
                  <a:srgbClr val="FFC000"/>
                </a:solidFill>
              </a:rPr>
              <a:t>стрельбы (</a:t>
            </a:r>
            <a:r>
              <a:rPr lang="ru-RU" sz="2400" b="1" dirty="0" err="1">
                <a:solidFill>
                  <a:srgbClr val="FFC000"/>
                </a:solidFill>
              </a:rPr>
              <a:t>пулеулавливатель</a:t>
            </a:r>
            <a:r>
              <a:rPr lang="ru-RU" sz="2400" b="1" dirty="0">
                <a:solidFill>
                  <a:srgbClr val="FFC000"/>
                </a:solidFill>
              </a:rPr>
              <a:t>, устройство дистанционного управления </a:t>
            </a:r>
            <a:r>
              <a:rPr lang="ru-RU" sz="2400" b="1" dirty="0" smtClean="0">
                <a:solidFill>
                  <a:srgbClr val="FFC000"/>
                </a:solidFill>
              </a:rPr>
              <a:t>стрельбой и </a:t>
            </a:r>
            <a:r>
              <a:rPr lang="ru-RU" sz="2400" b="1" dirty="0">
                <a:solidFill>
                  <a:srgbClr val="FFC000"/>
                </a:solidFill>
              </a:rPr>
              <a:t>др</a:t>
            </a:r>
            <a:r>
              <a:rPr lang="ru-RU" sz="2400" b="1" dirty="0" smtClean="0">
                <a:solidFill>
                  <a:srgbClr val="FFC000"/>
                </a:solidFill>
              </a:rPr>
              <a:t>.).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16. Произвести экспериментальную стрельбу с соблюдением </a:t>
            </a:r>
            <a:r>
              <a:rPr lang="ru-RU" sz="2400" b="1" dirty="0" smtClean="0">
                <a:solidFill>
                  <a:srgbClr val="FFC000"/>
                </a:solidFill>
              </a:rPr>
              <a:t>необходимых </a:t>
            </a:r>
            <a:r>
              <a:rPr lang="ru-RU" sz="2400" b="1" dirty="0">
                <a:solidFill>
                  <a:srgbClr val="FFC000"/>
                </a:solidFill>
              </a:rPr>
              <a:t>мер безопасности. </a:t>
            </a:r>
            <a:r>
              <a:rPr lang="ru-RU" sz="2400" b="1" dirty="0" smtClean="0">
                <a:solidFill>
                  <a:srgbClr val="FFC000"/>
                </a:solidFill>
              </a:rPr>
              <a:t>Количество экспериментальных выстрелов </a:t>
            </a:r>
            <a:r>
              <a:rPr lang="ru-RU" sz="2400" b="1" dirty="0">
                <a:solidFill>
                  <a:srgbClr val="FFC000"/>
                </a:solidFill>
              </a:rPr>
              <a:t>должно быть не менее трех (для револьверов – из каждой </a:t>
            </a:r>
            <a:r>
              <a:rPr lang="ru-RU" sz="2400" b="1" dirty="0" smtClean="0">
                <a:solidFill>
                  <a:srgbClr val="FFC000"/>
                </a:solidFill>
              </a:rPr>
              <a:t>каморы барабана</a:t>
            </a:r>
            <a:r>
              <a:rPr lang="ru-RU" sz="2400" b="1" dirty="0">
                <a:solidFill>
                  <a:srgbClr val="FFC000"/>
                </a:solidFill>
              </a:rPr>
              <a:t>) и в конечном итоге должно определяться полнотой и </a:t>
            </a:r>
            <a:r>
              <a:rPr lang="ru-RU" sz="2400" b="1" dirty="0" smtClean="0">
                <a:solidFill>
                  <a:srgbClr val="FFC000"/>
                </a:solidFill>
              </a:rPr>
              <a:t>устойчивостью </a:t>
            </a:r>
            <a:r>
              <a:rPr lang="ru-RU" sz="2400" b="1" dirty="0">
                <a:solidFill>
                  <a:srgbClr val="FFC000"/>
                </a:solidFill>
              </a:rPr>
              <a:t>отображения в экспериментальных следах признаков канала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ствола и других частей и деталей оружия.</a:t>
            </a:r>
          </a:p>
        </p:txBody>
      </p:sp>
    </p:spTree>
    <p:extLst>
      <p:ext uri="{BB962C8B-B14F-4D97-AF65-F5344CB8AC3E}">
        <p14:creationId xmlns:p14="http://schemas.microsoft.com/office/powerpoint/2010/main" val="1222298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700808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17. Выявить и изучить следы частей и деталей огнестрельного </a:t>
            </a:r>
            <a:r>
              <a:rPr lang="ru-RU" sz="2400" b="1" dirty="0" smtClean="0">
                <a:solidFill>
                  <a:srgbClr val="FFC000"/>
                </a:solidFill>
              </a:rPr>
              <a:t>оружия </a:t>
            </a:r>
            <a:r>
              <a:rPr lang="ru-RU" sz="2400" b="1" dirty="0">
                <a:solidFill>
                  <a:srgbClr val="FFC000"/>
                </a:solidFill>
              </a:rPr>
              <a:t>на экспериментальных пулях, дроби, картечи, иных снарядах, </a:t>
            </a:r>
            <a:r>
              <a:rPr lang="ru-RU" sz="2400" b="1" dirty="0" smtClean="0">
                <a:solidFill>
                  <a:srgbClr val="FFC000"/>
                </a:solidFill>
              </a:rPr>
              <a:t>их основные </a:t>
            </a:r>
            <a:r>
              <a:rPr lang="ru-RU" sz="2400" b="1" dirty="0">
                <a:solidFill>
                  <a:srgbClr val="FFC000"/>
                </a:solidFill>
              </a:rPr>
              <a:t>параметры (форма, размеры, расположение, </a:t>
            </a:r>
            <a:r>
              <a:rPr lang="ru-RU" sz="2400" b="1" dirty="0" smtClean="0">
                <a:solidFill>
                  <a:srgbClr val="FFC000"/>
                </a:solidFill>
              </a:rPr>
              <a:t>взаиморасположение</a:t>
            </a:r>
            <a:r>
              <a:rPr lang="ru-RU" sz="2400" b="1" dirty="0">
                <a:solidFill>
                  <a:srgbClr val="FFC000"/>
                </a:solidFill>
              </a:rPr>
              <a:t>, направление). Сравнить одноименные следы и оценить </a:t>
            </a:r>
            <a:r>
              <a:rPr lang="ru-RU" sz="2400" b="1" dirty="0" smtClean="0">
                <a:solidFill>
                  <a:srgbClr val="FFC000"/>
                </a:solidFill>
              </a:rPr>
              <a:t>идентификационную </a:t>
            </a:r>
            <a:r>
              <a:rPr lang="ru-RU" sz="2400" b="1" dirty="0">
                <a:solidFill>
                  <a:srgbClr val="FFC000"/>
                </a:solidFill>
              </a:rPr>
              <a:t>значимость, полноту и устойчивость </a:t>
            </a:r>
            <a:r>
              <a:rPr lang="ru-RU" sz="2400" b="1" dirty="0" smtClean="0">
                <a:solidFill>
                  <a:srgbClr val="FFC000"/>
                </a:solidFill>
              </a:rPr>
              <a:t>отображения признаков </a:t>
            </a:r>
            <a:r>
              <a:rPr lang="ru-RU" sz="2400" b="1" dirty="0" err="1">
                <a:solidFill>
                  <a:srgbClr val="FFC000"/>
                </a:solidFill>
              </a:rPr>
              <a:t>следообразующих</a:t>
            </a:r>
            <a:r>
              <a:rPr lang="ru-RU" sz="2400" b="1" dirty="0">
                <a:solidFill>
                  <a:srgbClr val="FFC000"/>
                </a:solidFill>
              </a:rPr>
              <a:t> частей и деталей оружия.</a:t>
            </a:r>
          </a:p>
        </p:txBody>
      </p:sp>
    </p:spTree>
    <p:extLst>
      <p:ext uri="{BB962C8B-B14F-4D97-AF65-F5344CB8AC3E}">
        <p14:creationId xmlns:p14="http://schemas.microsoft.com/office/powerpoint/2010/main" val="500251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340768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18. Провести сравнительное исследование следов на </a:t>
            </a:r>
            <a:r>
              <a:rPr lang="ru-RU" sz="2400" b="1" dirty="0" smtClean="0">
                <a:solidFill>
                  <a:srgbClr val="FFC000"/>
                </a:solidFill>
              </a:rPr>
              <a:t>исследуемой пуле</a:t>
            </a:r>
            <a:r>
              <a:rPr lang="ru-RU" sz="2400" b="1" dirty="0">
                <a:solidFill>
                  <a:srgbClr val="FFC000"/>
                </a:solidFill>
              </a:rPr>
              <a:t>, дроби, картечи и экспериментальных пулях, дроби, картечи, </a:t>
            </a:r>
            <a:r>
              <a:rPr lang="ru-RU" sz="2400" b="1" dirty="0" smtClean="0">
                <a:solidFill>
                  <a:srgbClr val="FFC000"/>
                </a:solidFill>
              </a:rPr>
              <a:t>выстрелянных </a:t>
            </a:r>
            <a:r>
              <a:rPr lang="ru-RU" sz="2400" b="1" dirty="0">
                <a:solidFill>
                  <a:srgbClr val="FFC000"/>
                </a:solidFill>
              </a:rPr>
              <a:t>из представленного оружия. Рекомендуемый способ </a:t>
            </a:r>
            <a:r>
              <a:rPr lang="ru-RU" sz="2400" b="1" dirty="0" smtClean="0">
                <a:solidFill>
                  <a:srgbClr val="FFC000"/>
                </a:solidFill>
              </a:rPr>
              <a:t>сравнения </a:t>
            </a:r>
            <a:r>
              <a:rPr lang="ru-RU" sz="2400" b="1" dirty="0">
                <a:solidFill>
                  <a:srgbClr val="FFC000"/>
                </a:solidFill>
              </a:rPr>
              <a:t>для статических следов – сопоставление, для динамических </a:t>
            </a:r>
            <a:r>
              <a:rPr lang="ru-RU" sz="2400" b="1" dirty="0" smtClean="0">
                <a:solidFill>
                  <a:srgbClr val="FFC000"/>
                </a:solidFill>
              </a:rPr>
              <a:t>– совмещение</a:t>
            </a:r>
            <a:r>
              <a:rPr lang="ru-RU" sz="2400" b="1" dirty="0">
                <a:solidFill>
                  <a:srgbClr val="FFC000"/>
                </a:solidFill>
              </a:rPr>
              <a:t>; в отдельных случаях может использоваться наложение.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Сравнению подлежит вся совокупность следов, имеющихся на пулях </a:t>
            </a:r>
            <a:r>
              <a:rPr lang="ru-RU" sz="2400" b="1" dirty="0" smtClean="0">
                <a:solidFill>
                  <a:srgbClr val="FFC000"/>
                </a:solidFill>
              </a:rPr>
              <a:t>и образованных </a:t>
            </a:r>
            <a:r>
              <a:rPr lang="ru-RU" sz="2400" b="1" dirty="0">
                <a:solidFill>
                  <a:srgbClr val="FFC000"/>
                </a:solidFill>
              </a:rPr>
              <a:t>при заряжании, досылании и выстреле. </a:t>
            </a:r>
            <a:r>
              <a:rPr lang="ru-RU" sz="2400" b="1" dirty="0" smtClean="0">
                <a:solidFill>
                  <a:srgbClr val="FFC000"/>
                </a:solidFill>
              </a:rPr>
              <a:t>Сравнительное исследование </a:t>
            </a:r>
            <a:r>
              <a:rPr lang="ru-RU" sz="2400" b="1" dirty="0">
                <a:solidFill>
                  <a:srgbClr val="FFC000"/>
                </a:solidFill>
              </a:rPr>
              <a:t>проводится сначала по общим (групповым) признакам</a:t>
            </a:r>
            <a:r>
              <a:rPr lang="ru-RU" sz="2400" b="1" dirty="0" smtClean="0">
                <a:solidFill>
                  <a:srgbClr val="FFC000"/>
                </a:solidFill>
              </a:rPr>
              <a:t>, затем </a:t>
            </a:r>
            <a:r>
              <a:rPr lang="ru-RU" sz="2400" b="1" dirty="0">
                <a:solidFill>
                  <a:srgbClr val="FFC000"/>
                </a:solidFill>
              </a:rPr>
              <a:t>– по частным признакам.</a:t>
            </a:r>
          </a:p>
        </p:txBody>
      </p:sp>
    </p:spTree>
    <p:extLst>
      <p:ext uri="{BB962C8B-B14F-4D97-AF65-F5344CB8AC3E}">
        <p14:creationId xmlns:p14="http://schemas.microsoft.com/office/powerpoint/2010/main" val="3001561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12776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19. Оценить результаты сравнительного исследования: </a:t>
            </a:r>
            <a:r>
              <a:rPr lang="ru-RU" sz="2400" b="1" dirty="0" smtClean="0">
                <a:solidFill>
                  <a:srgbClr val="FFC000"/>
                </a:solidFill>
              </a:rPr>
              <a:t>выявленных </a:t>
            </a:r>
            <a:r>
              <a:rPr lang="ru-RU" sz="2400" b="1" dirty="0">
                <a:solidFill>
                  <a:srgbClr val="FFC000"/>
                </a:solidFill>
              </a:rPr>
              <a:t>совпадений и различий с учетом идентификационной </a:t>
            </a:r>
            <a:r>
              <a:rPr lang="ru-RU" sz="2400" b="1" dirty="0" smtClean="0">
                <a:solidFill>
                  <a:srgbClr val="FFC000"/>
                </a:solidFill>
              </a:rPr>
              <a:t>значимости следов</a:t>
            </a:r>
            <a:r>
              <a:rPr lang="ru-RU" sz="2400" b="1" dirty="0">
                <a:solidFill>
                  <a:srgbClr val="FFC000"/>
                </a:solidFill>
              </a:rPr>
              <a:t>; </a:t>
            </a:r>
            <a:r>
              <a:rPr lang="ru-RU" sz="2400" b="1" dirty="0" err="1">
                <a:solidFill>
                  <a:srgbClr val="FFC000"/>
                </a:solidFill>
              </a:rPr>
              <a:t>вариационности</a:t>
            </a:r>
            <a:r>
              <a:rPr lang="ru-RU" sz="2400" b="1" dirty="0">
                <a:solidFill>
                  <a:srgbClr val="FFC000"/>
                </a:solidFill>
              </a:rPr>
              <a:t> отображения признаков; изменения </a:t>
            </a:r>
            <a:r>
              <a:rPr lang="ru-RU" sz="2400" b="1" dirty="0" smtClean="0">
                <a:solidFill>
                  <a:srgbClr val="FFC000"/>
                </a:solidFill>
              </a:rPr>
              <a:t>микрорельефа </a:t>
            </a:r>
            <a:r>
              <a:rPr lang="ru-RU" sz="2400" b="1" dirty="0" err="1">
                <a:solidFill>
                  <a:srgbClr val="FFC000"/>
                </a:solidFill>
              </a:rPr>
              <a:t>следообразующих</a:t>
            </a:r>
            <a:r>
              <a:rPr lang="ru-RU" sz="2400" b="1" dirty="0">
                <a:solidFill>
                  <a:srgbClr val="FFC000"/>
                </a:solidFill>
              </a:rPr>
              <a:t> частей и деталей оружия вследствие износа</a:t>
            </a:r>
            <a:r>
              <a:rPr lang="ru-RU" sz="2400" b="1" dirty="0" smtClean="0">
                <a:solidFill>
                  <a:srgbClr val="FFC000"/>
                </a:solidFill>
              </a:rPr>
              <a:t>, коррозии</a:t>
            </a:r>
            <a:r>
              <a:rPr lang="ru-RU" sz="2400" b="1" dirty="0">
                <a:solidFill>
                  <a:srgbClr val="FFC000"/>
                </a:solidFill>
              </a:rPr>
              <a:t>, ремонта и других </a:t>
            </a:r>
            <a:r>
              <a:rPr lang="ru-RU" sz="2400" b="1" dirty="0" smtClean="0">
                <a:solidFill>
                  <a:srgbClr val="FFC000"/>
                </a:solidFill>
              </a:rPr>
              <a:t>факторов.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14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20. Сформулировать выводы. Вывод о тождестве (отсутствии </a:t>
            </a:r>
            <a:r>
              <a:rPr lang="ru-RU" sz="2400" b="1" dirty="0" smtClean="0">
                <a:solidFill>
                  <a:srgbClr val="FFC000"/>
                </a:solidFill>
              </a:rPr>
              <a:t>тождества</a:t>
            </a:r>
            <a:r>
              <a:rPr lang="ru-RU" sz="2400" b="1" dirty="0">
                <a:solidFill>
                  <a:srgbClr val="FFC000"/>
                </a:solidFill>
              </a:rPr>
              <a:t>) основывается на достоверной качественной и </a:t>
            </a:r>
            <a:r>
              <a:rPr lang="ru-RU" sz="2400" b="1" dirty="0" smtClean="0">
                <a:solidFill>
                  <a:srgbClr val="FFC000"/>
                </a:solidFill>
              </a:rPr>
              <a:t>количественной совокупности </a:t>
            </a:r>
            <a:r>
              <a:rPr lang="ru-RU" sz="2400" b="1" dirty="0">
                <a:solidFill>
                  <a:srgbClr val="FFC000"/>
                </a:solidFill>
              </a:rPr>
              <a:t>установленных совпадающих и различающихся </a:t>
            </a:r>
            <a:r>
              <a:rPr lang="ru-RU" sz="2400" b="1" dirty="0" smtClean="0">
                <a:solidFill>
                  <a:srgbClr val="FFC000"/>
                </a:solidFill>
              </a:rPr>
              <a:t>признаков</a:t>
            </a:r>
            <a:r>
              <a:rPr lang="ru-RU" sz="2400" b="1" dirty="0">
                <a:solidFill>
                  <a:srgbClr val="FFC000"/>
                </a:solidFill>
              </a:rPr>
              <a:t>, на их всесторонней оценке и объяснении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21. Зафиксировать выявленные совпадения или различия; </a:t>
            </a:r>
            <a:r>
              <a:rPr lang="ru-RU" sz="2400" b="1" dirty="0" smtClean="0">
                <a:solidFill>
                  <a:srgbClr val="FFC000"/>
                </a:solidFill>
              </a:rPr>
              <a:t>подготовить </a:t>
            </a:r>
            <a:r>
              <a:rPr lang="ru-RU" sz="2400" b="1" dirty="0">
                <a:solidFill>
                  <a:srgbClr val="FFC000"/>
                </a:solidFill>
              </a:rPr>
              <a:t>заключение эксперта и иллюстративный материал.</a:t>
            </a:r>
          </a:p>
        </p:txBody>
      </p:sp>
    </p:spTree>
    <p:extLst>
      <p:ext uri="{BB962C8B-B14F-4D97-AF65-F5344CB8AC3E}">
        <p14:creationId xmlns:p14="http://schemas.microsoft.com/office/powerpoint/2010/main" val="427164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ИДЕНТИФИКАЦИЯ ГЛАДКОСТВОЛЬНОГО</a:t>
            </a:r>
          </a:p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ОГНЕСТРЕЛЬНОГО ОРУЖИЯ ПО СЛЕДАМ</a:t>
            </a:r>
          </a:p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НА ВЫСТРЕЛЕННЫХ СНАРЯДАХ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557571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Экспертная задача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Установление наличия или отсутствия тождества исследуемого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экземпляра гладкоствольного огнестрельного оружия по следам его частей и деталей на выстрелянных снарядах.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Объекты исследования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Гладкоствольное огнестрельное оружие промышленного, кустарного и самодельного изготовления и его составные части (ствол, глушитель, затвор, ударно-спусковой механизм, барабан, магазин, дульные насадки и т.п.), выстрелянные снаряды (пуля, дробь, картечь, пыжи, прокладки, их составные части и фрагменты), иные устройства и приспособления для получения экспериментальных следов канала ствола.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148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476672"/>
            <a:ext cx="48253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Формулирование выводов эксперта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24744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Категорический положительный вывод о тождестве делается </a:t>
            </a:r>
            <a:r>
              <a:rPr lang="ru-RU" sz="2400" b="1" dirty="0" smtClean="0">
                <a:solidFill>
                  <a:srgbClr val="FFC000"/>
                </a:solidFill>
              </a:rPr>
              <a:t>в том </a:t>
            </a:r>
            <a:r>
              <a:rPr lang="ru-RU" sz="2400" b="1" dirty="0">
                <a:solidFill>
                  <a:srgbClr val="FFC000"/>
                </a:solidFill>
              </a:rPr>
              <a:t>случае, когда в результате проведенного исследования </a:t>
            </a:r>
            <a:r>
              <a:rPr lang="ru-RU" sz="2400" b="1" dirty="0" smtClean="0">
                <a:solidFill>
                  <a:srgbClr val="FFC000"/>
                </a:solidFill>
              </a:rPr>
              <a:t>выявлен устойчивый </a:t>
            </a:r>
            <a:r>
              <a:rPr lang="ru-RU" sz="2400" b="1" dirty="0">
                <a:solidFill>
                  <a:srgbClr val="FFC000"/>
                </a:solidFill>
              </a:rPr>
              <a:t>индивидуальный комплекс совпадающих признаков</a:t>
            </a:r>
            <a:r>
              <a:rPr lang="ru-RU" sz="2400" b="1" dirty="0" smtClean="0">
                <a:solidFill>
                  <a:srgbClr val="FFC000"/>
                </a:solidFill>
              </a:rPr>
              <a:t>, свойственный </a:t>
            </a:r>
            <a:r>
              <a:rPr lang="ru-RU" sz="2400" b="1" dirty="0">
                <a:solidFill>
                  <a:srgbClr val="FFC000"/>
                </a:solidFill>
              </a:rPr>
              <a:t>конкретному экземпляру оружия, а выявленные </a:t>
            </a:r>
            <a:r>
              <a:rPr lang="ru-RU" sz="2400" b="1" dirty="0" smtClean="0">
                <a:solidFill>
                  <a:srgbClr val="FFC000"/>
                </a:solidFill>
              </a:rPr>
              <a:t>различия </a:t>
            </a:r>
            <a:r>
              <a:rPr lang="ru-RU" sz="2400" b="1" dirty="0">
                <a:solidFill>
                  <a:srgbClr val="FFC000"/>
                </a:solidFill>
              </a:rPr>
              <a:t>являются несущественными и объясняются различными </a:t>
            </a:r>
            <a:r>
              <a:rPr lang="ru-RU" sz="2400" b="1" dirty="0" smtClean="0">
                <a:solidFill>
                  <a:srgbClr val="FFC000"/>
                </a:solidFill>
              </a:rPr>
              <a:t>особенностями </a:t>
            </a:r>
            <a:r>
              <a:rPr lang="ru-RU" sz="2400" b="1" dirty="0">
                <a:solidFill>
                  <a:srgbClr val="FFC000"/>
                </a:solidFill>
              </a:rPr>
              <a:t>механизма </a:t>
            </a:r>
            <a:r>
              <a:rPr lang="ru-RU" sz="2400" b="1" dirty="0" err="1">
                <a:solidFill>
                  <a:srgbClr val="FFC000"/>
                </a:solidFill>
              </a:rPr>
              <a:t>следообразования</a:t>
            </a:r>
            <a:r>
              <a:rPr lang="ru-RU" sz="2400" b="1" dirty="0">
                <a:solidFill>
                  <a:srgbClr val="FFC000"/>
                </a:solidFill>
              </a:rPr>
              <a:t>, изменением микрорельефа </a:t>
            </a:r>
            <a:r>
              <a:rPr lang="ru-RU" sz="2400" b="1" dirty="0" err="1" smtClean="0">
                <a:solidFill>
                  <a:srgbClr val="FFC000"/>
                </a:solidFill>
              </a:rPr>
              <a:t>следообразующих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b="1" dirty="0">
                <a:solidFill>
                  <a:srgbClr val="FFC000"/>
                </a:solidFill>
              </a:rPr>
              <a:t>частей и деталей оружия вследствие износа, коррозии</a:t>
            </a:r>
            <a:r>
              <a:rPr lang="ru-RU" sz="2400" b="1" dirty="0" smtClean="0">
                <a:solidFill>
                  <a:srgbClr val="FFC000"/>
                </a:solidFill>
              </a:rPr>
              <a:t>, ремонта</a:t>
            </a:r>
            <a:r>
              <a:rPr lang="ru-RU" sz="2400" b="1" dirty="0">
                <a:solidFill>
                  <a:srgbClr val="FFC000"/>
                </a:solidFill>
              </a:rPr>
              <a:t>, умышленных действий и т.д.</a:t>
            </a:r>
          </a:p>
        </p:txBody>
      </p:sp>
    </p:spTree>
    <p:extLst>
      <p:ext uri="{BB962C8B-B14F-4D97-AF65-F5344CB8AC3E}">
        <p14:creationId xmlns:p14="http://schemas.microsoft.com/office/powerpoint/2010/main" val="8552337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2776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Категорический отрицательный вывод о тождестве делается в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том случае, когда в результате проведенного исследования </a:t>
            </a:r>
            <a:r>
              <a:rPr lang="ru-RU" sz="2400" b="1" dirty="0" smtClean="0">
                <a:solidFill>
                  <a:srgbClr val="FFC000"/>
                </a:solidFill>
              </a:rPr>
              <a:t>выявлены устойчивые </a:t>
            </a:r>
            <a:r>
              <a:rPr lang="ru-RU" sz="2400" b="1" dirty="0">
                <a:solidFill>
                  <a:srgbClr val="FFC000"/>
                </a:solidFill>
              </a:rPr>
              <a:t>существенные различия признаков (общих, частных </a:t>
            </a:r>
            <a:r>
              <a:rPr lang="ru-RU" sz="2400" b="1" dirty="0" smtClean="0">
                <a:solidFill>
                  <a:srgbClr val="FFC000"/>
                </a:solidFill>
              </a:rPr>
              <a:t>или их </a:t>
            </a:r>
            <a:r>
              <a:rPr lang="ru-RU" sz="2400" b="1" dirty="0">
                <a:solidFill>
                  <a:srgbClr val="FFC000"/>
                </a:solidFill>
              </a:rPr>
              <a:t>комплекса), которые не могут быть объяснены особенностями </a:t>
            </a:r>
            <a:r>
              <a:rPr lang="ru-RU" sz="2400" b="1" dirty="0" smtClean="0">
                <a:solidFill>
                  <a:srgbClr val="FFC000"/>
                </a:solidFill>
              </a:rPr>
              <a:t>механизма </a:t>
            </a:r>
            <a:r>
              <a:rPr lang="ru-RU" sz="2400" b="1" dirty="0" err="1">
                <a:solidFill>
                  <a:srgbClr val="FFC000"/>
                </a:solidFill>
              </a:rPr>
              <a:t>следообразования</a:t>
            </a:r>
            <a:r>
              <a:rPr lang="ru-RU" sz="2400" b="1" dirty="0">
                <a:solidFill>
                  <a:srgbClr val="FFC000"/>
                </a:solidFill>
              </a:rPr>
              <a:t>, изменением микрорельефа </a:t>
            </a:r>
            <a:r>
              <a:rPr lang="ru-RU" sz="2400" b="1" dirty="0" err="1" smtClean="0">
                <a:solidFill>
                  <a:srgbClr val="FFC000"/>
                </a:solidFill>
              </a:rPr>
              <a:t>следообразующих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b="1" dirty="0">
                <a:solidFill>
                  <a:srgbClr val="FFC000"/>
                </a:solidFill>
              </a:rPr>
              <a:t>частей и деталей оружия вследствие износа, коррозии, ремонта</a:t>
            </a:r>
            <a:r>
              <a:rPr lang="ru-RU" sz="2400" b="1" dirty="0" smtClean="0">
                <a:solidFill>
                  <a:srgbClr val="FFC000"/>
                </a:solidFill>
              </a:rPr>
              <a:t>, умышленных </a:t>
            </a:r>
            <a:r>
              <a:rPr lang="ru-RU" sz="2400" b="1" dirty="0">
                <a:solidFill>
                  <a:srgbClr val="FFC000"/>
                </a:solidFill>
              </a:rPr>
              <a:t>действий и т.д.</a:t>
            </a:r>
          </a:p>
        </p:txBody>
      </p:sp>
    </p:spTree>
    <p:extLst>
      <p:ext uri="{BB962C8B-B14F-4D97-AF65-F5344CB8AC3E}">
        <p14:creationId xmlns:p14="http://schemas.microsoft.com/office/powerpoint/2010/main" val="3302412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836712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Предположительный (вероятный) положительный вывод о </a:t>
            </a:r>
            <a:r>
              <a:rPr lang="ru-RU" sz="2400" b="1" dirty="0" smtClean="0">
                <a:solidFill>
                  <a:srgbClr val="FFC000"/>
                </a:solidFill>
              </a:rPr>
              <a:t>тождестве </a:t>
            </a:r>
            <a:r>
              <a:rPr lang="ru-RU" sz="2400" b="1" dirty="0">
                <a:solidFill>
                  <a:srgbClr val="FFC000"/>
                </a:solidFill>
              </a:rPr>
              <a:t>делается в том случае, когда совпадающие признаки при </a:t>
            </a:r>
            <a:r>
              <a:rPr lang="ru-RU" sz="2400" b="1" dirty="0" smtClean="0">
                <a:solidFill>
                  <a:srgbClr val="FFC000"/>
                </a:solidFill>
              </a:rPr>
              <a:t>отсутствии </a:t>
            </a:r>
            <a:r>
              <a:rPr lang="ru-RU" sz="2400" b="1" dirty="0">
                <a:solidFill>
                  <a:srgbClr val="FFC000"/>
                </a:solidFill>
              </a:rPr>
              <a:t>существенных совпадений не образуют индивидуальной </a:t>
            </a:r>
            <a:r>
              <a:rPr lang="ru-RU" sz="2400" b="1" dirty="0" smtClean="0">
                <a:solidFill>
                  <a:srgbClr val="FFC000"/>
                </a:solidFill>
              </a:rPr>
              <a:t>совокупности</a:t>
            </a:r>
            <a:r>
              <a:rPr lang="ru-RU" sz="2400" b="1" dirty="0">
                <a:solidFill>
                  <a:srgbClr val="FFC000"/>
                </a:solidFill>
              </a:rPr>
              <a:t>, свойственной конкретному экземпляру оружия. </a:t>
            </a:r>
            <a:r>
              <a:rPr lang="ru-RU" sz="2400" b="1" dirty="0" smtClean="0">
                <a:solidFill>
                  <a:srgbClr val="FFC000"/>
                </a:solidFill>
              </a:rPr>
              <a:t>Основания для </a:t>
            </a:r>
            <a:r>
              <a:rPr lang="ru-RU" sz="2400" b="1" dirty="0">
                <a:solidFill>
                  <a:srgbClr val="FFC000"/>
                </a:solidFill>
              </a:rPr>
              <a:t>данного вывода могут возникнуть, например, когда </a:t>
            </a:r>
            <a:r>
              <a:rPr lang="ru-RU" sz="2400" b="1" dirty="0" smtClean="0">
                <a:solidFill>
                  <a:srgbClr val="FFC000"/>
                </a:solidFill>
              </a:rPr>
              <a:t>установлены совпадения </a:t>
            </a:r>
            <a:r>
              <a:rPr lang="ru-RU" sz="2400" b="1" dirty="0">
                <a:solidFill>
                  <a:srgbClr val="FFC000"/>
                </a:solidFill>
              </a:rPr>
              <a:t>по общим и отдельным частным признакам, которые </a:t>
            </a:r>
            <a:r>
              <a:rPr lang="ru-RU" sz="2400" b="1" dirty="0" smtClean="0">
                <a:solidFill>
                  <a:srgbClr val="FFC000"/>
                </a:solidFill>
              </a:rPr>
              <a:t>в </a:t>
            </a:r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совокупности не позволяют формулировать категорический </a:t>
            </a:r>
            <a:r>
              <a:rPr lang="ru-RU" sz="2400" b="1" dirty="0" smtClean="0">
                <a:solidFill>
                  <a:srgbClr val="FFC000"/>
                </a:solidFill>
              </a:rPr>
              <a:t>положительный </a:t>
            </a:r>
            <a:r>
              <a:rPr lang="ru-RU" sz="2400" b="1" dirty="0">
                <a:solidFill>
                  <a:srgbClr val="FFC000"/>
                </a:solidFill>
              </a:rPr>
              <a:t>вывод, или если установлены совпадения только по </a:t>
            </a:r>
            <a:r>
              <a:rPr lang="ru-RU" sz="2400" b="1" dirty="0" smtClean="0">
                <a:solidFill>
                  <a:srgbClr val="FFC000"/>
                </a:solidFill>
              </a:rPr>
              <a:t>общим признакам </a:t>
            </a:r>
            <a:r>
              <a:rPr lang="ru-RU" sz="2400" b="1" dirty="0">
                <a:solidFill>
                  <a:srgbClr val="FFC000"/>
                </a:solidFill>
              </a:rPr>
              <a:t>(в случае пригодности следов только для определения </a:t>
            </a:r>
            <a:r>
              <a:rPr lang="ru-RU" sz="2400" b="1" dirty="0" smtClean="0">
                <a:solidFill>
                  <a:srgbClr val="FFC000"/>
                </a:solidFill>
              </a:rPr>
              <a:t>групповой </a:t>
            </a:r>
            <a:r>
              <a:rPr lang="ru-RU" sz="2400" b="1" dirty="0">
                <a:solidFill>
                  <a:srgbClr val="FFC000"/>
                </a:solidFill>
              </a:rPr>
              <a:t>принадлежности или в случае, когда установить совпадения </a:t>
            </a:r>
            <a:r>
              <a:rPr lang="ru-RU" sz="2400" b="1" dirty="0" smtClean="0">
                <a:solidFill>
                  <a:srgbClr val="FFC000"/>
                </a:solidFill>
              </a:rPr>
              <a:t>по частным </a:t>
            </a:r>
            <a:r>
              <a:rPr lang="ru-RU" sz="2400" b="1" dirty="0">
                <a:solidFill>
                  <a:srgbClr val="FFC000"/>
                </a:solidFill>
              </a:rPr>
              <a:t>признакам не удалось).</a:t>
            </a:r>
          </a:p>
        </p:txBody>
      </p:sp>
    </p:spTree>
    <p:extLst>
      <p:ext uri="{BB962C8B-B14F-4D97-AF65-F5344CB8AC3E}">
        <p14:creationId xmlns:p14="http://schemas.microsoft.com/office/powerpoint/2010/main" val="1822243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0369" y="1268760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Предположительный (вероятный) отрицательный вывод о </a:t>
            </a:r>
            <a:r>
              <a:rPr lang="ru-RU" sz="2400" b="1" dirty="0" smtClean="0">
                <a:solidFill>
                  <a:srgbClr val="FFC000"/>
                </a:solidFill>
              </a:rPr>
              <a:t>тождестве </a:t>
            </a:r>
            <a:r>
              <a:rPr lang="ru-RU" sz="2400" b="1" dirty="0">
                <a:solidFill>
                  <a:srgbClr val="FFC000"/>
                </a:solidFill>
              </a:rPr>
              <a:t>делается в том случае, когда выявленные различия по тем </a:t>
            </a:r>
            <a:r>
              <a:rPr lang="ru-RU" sz="2400" b="1" dirty="0" smtClean="0">
                <a:solidFill>
                  <a:srgbClr val="FFC000"/>
                </a:solidFill>
              </a:rPr>
              <a:t>или иным </a:t>
            </a:r>
            <a:r>
              <a:rPr lang="ru-RU" sz="2400" b="1" dirty="0">
                <a:solidFill>
                  <a:srgbClr val="FFC000"/>
                </a:solidFill>
              </a:rPr>
              <a:t>причинам не дают оснований для формулирования вывода </a:t>
            </a:r>
            <a:r>
              <a:rPr lang="ru-RU" sz="2400" b="1" dirty="0" smtClean="0">
                <a:solidFill>
                  <a:srgbClr val="FFC000"/>
                </a:solidFill>
              </a:rPr>
              <a:t>об отсутствии </a:t>
            </a:r>
            <a:r>
              <a:rPr lang="ru-RU" sz="2400" b="1" dirty="0">
                <a:solidFill>
                  <a:srgbClr val="FFC000"/>
                </a:solidFill>
              </a:rPr>
              <a:t>тождества в категорической форме. Основания для </a:t>
            </a:r>
            <a:r>
              <a:rPr lang="ru-RU" sz="2400" b="1" dirty="0" smtClean="0">
                <a:solidFill>
                  <a:srgbClr val="FFC000"/>
                </a:solidFill>
              </a:rPr>
              <a:t>формулирования </a:t>
            </a:r>
            <a:r>
              <a:rPr lang="ru-RU" sz="2400" b="1" dirty="0">
                <a:solidFill>
                  <a:srgbClr val="FFC000"/>
                </a:solidFill>
              </a:rPr>
              <a:t>подобного вывода могут возникнуть в случае, если </a:t>
            </a:r>
            <a:r>
              <a:rPr lang="ru-RU" sz="2400" b="1" dirty="0" smtClean="0">
                <a:solidFill>
                  <a:srgbClr val="FFC000"/>
                </a:solidFill>
              </a:rPr>
              <a:t>выявленные </a:t>
            </a:r>
            <a:r>
              <a:rPr lang="ru-RU" sz="2400" b="1" dirty="0">
                <a:solidFill>
                  <a:srgbClr val="FFC000"/>
                </a:solidFill>
              </a:rPr>
              <a:t>различия недостаточно устойчивы, их </a:t>
            </a:r>
            <a:r>
              <a:rPr lang="ru-RU" sz="2400" b="1" dirty="0" smtClean="0">
                <a:solidFill>
                  <a:srgbClr val="FFC000"/>
                </a:solidFill>
              </a:rPr>
              <a:t>идентификационная значимость </a:t>
            </a:r>
            <a:r>
              <a:rPr lang="ru-RU" sz="2400" b="1" dirty="0">
                <a:solidFill>
                  <a:srgbClr val="FFC000"/>
                </a:solidFill>
              </a:rPr>
              <a:t>невелика, объем незначителен и т.п.</a:t>
            </a:r>
          </a:p>
        </p:txBody>
      </p:sp>
    </p:spTree>
    <p:extLst>
      <p:ext uri="{BB962C8B-B14F-4D97-AF65-F5344CB8AC3E}">
        <p14:creationId xmlns:p14="http://schemas.microsoft.com/office/powerpoint/2010/main" val="779264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522" y="2060848"/>
            <a:ext cx="80648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Вывод о невозможности решения вопроса о тождестве </a:t>
            </a:r>
            <a:r>
              <a:rPr lang="ru-RU" sz="2400" b="1" dirty="0" smtClean="0">
                <a:solidFill>
                  <a:srgbClr val="FFC000"/>
                </a:solidFill>
              </a:rPr>
              <a:t>формулируется </a:t>
            </a:r>
            <a:r>
              <a:rPr lang="ru-RU" sz="2400" b="1" dirty="0">
                <a:solidFill>
                  <a:srgbClr val="FFC000"/>
                </a:solidFill>
              </a:rPr>
              <a:t>в том случае, когда эксперт не может прийти к </a:t>
            </a:r>
            <a:r>
              <a:rPr lang="ru-RU" sz="2400" b="1" dirty="0" smtClean="0">
                <a:solidFill>
                  <a:srgbClr val="FFC000"/>
                </a:solidFill>
              </a:rPr>
              <a:t>какому-либо определенному </a:t>
            </a:r>
            <a:r>
              <a:rPr lang="ru-RU" sz="2400" b="1" dirty="0">
                <a:solidFill>
                  <a:srgbClr val="FFC000"/>
                </a:solidFill>
              </a:rPr>
              <a:t>выводу и высказать в какой-либо форме и с той </a:t>
            </a:r>
            <a:r>
              <a:rPr lang="ru-RU" sz="2400" b="1" dirty="0" smtClean="0">
                <a:solidFill>
                  <a:srgbClr val="FFC000"/>
                </a:solidFill>
              </a:rPr>
              <a:t>или иной </a:t>
            </a:r>
            <a:r>
              <a:rPr lang="ru-RU" sz="2400" b="1" dirty="0">
                <a:solidFill>
                  <a:srgbClr val="FFC000"/>
                </a:solidFill>
              </a:rPr>
              <a:t>степенью категоричности суждение о наличии или </a:t>
            </a:r>
            <a:r>
              <a:rPr lang="ru-RU" sz="2400" b="1" dirty="0" smtClean="0">
                <a:solidFill>
                  <a:srgbClr val="FFC000"/>
                </a:solidFill>
              </a:rPr>
              <a:t>отсутствии тождества</a:t>
            </a:r>
            <a:r>
              <a:rPr lang="ru-RU" sz="2400" b="1" dirty="0">
                <a:solidFill>
                  <a:srgbClr val="FFC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2392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ИДЕНТИФИКАЦИЯ ГЛАДКОСТВОЛЬНОГО</a:t>
            </a:r>
          </a:p>
          <a:p>
            <a:pPr algn="ctr"/>
            <a:r>
              <a:rPr lang="ru-RU" sz="2400" b="1" dirty="0">
                <a:solidFill>
                  <a:srgbClr val="FFC000"/>
                </a:solidFill>
              </a:rPr>
              <a:t>ОГНЕСТРЕЛЬНОГО ОРУЖИЯ ПО СЛЕДАМ</a:t>
            </a:r>
          </a:p>
          <a:p>
            <a:pPr algn="ctr"/>
            <a:r>
              <a:rPr lang="ru-RU" sz="2400" b="1" dirty="0">
                <a:solidFill>
                  <a:srgbClr val="FFC000"/>
                </a:solidFill>
              </a:rPr>
              <a:t>НА СТРЕЛЯНЫХ ГИЛЬЗАХ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05094" y="1604993"/>
            <a:ext cx="83529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Экспертная </a:t>
            </a:r>
            <a:r>
              <a:rPr lang="ru-RU" sz="2400" b="1" dirty="0" smtClean="0">
                <a:solidFill>
                  <a:srgbClr val="FFC000"/>
                </a:solidFill>
              </a:rPr>
              <a:t>задача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Установление </a:t>
            </a:r>
            <a:r>
              <a:rPr lang="ru-RU" sz="2400" b="1" dirty="0">
                <a:solidFill>
                  <a:srgbClr val="FFC000"/>
                </a:solidFill>
              </a:rPr>
              <a:t>наличия или отсутствия тождества исследуемого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экземпляра гладкоствольного огнестрельного оружия по следам </a:t>
            </a:r>
            <a:r>
              <a:rPr lang="ru-RU" sz="2400" b="1" dirty="0" smtClean="0">
                <a:solidFill>
                  <a:srgbClr val="FFC000"/>
                </a:solidFill>
              </a:rPr>
              <a:t>его частей </a:t>
            </a:r>
            <a:r>
              <a:rPr lang="ru-RU" sz="2400" b="1" dirty="0">
                <a:solidFill>
                  <a:srgbClr val="FFC000"/>
                </a:solidFill>
              </a:rPr>
              <a:t>и деталей на стреляных гильзах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Объекты </a:t>
            </a:r>
            <a:r>
              <a:rPr lang="ru-RU" sz="2400" b="1" dirty="0" smtClean="0">
                <a:solidFill>
                  <a:srgbClr val="FFC000"/>
                </a:solidFill>
              </a:rPr>
              <a:t>исследования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Гладкоствольное </a:t>
            </a:r>
            <a:r>
              <a:rPr lang="ru-RU" sz="2400" b="1" dirty="0">
                <a:solidFill>
                  <a:srgbClr val="FFC000"/>
                </a:solidFill>
              </a:rPr>
              <a:t>огнестрельное оружие промышленного, </a:t>
            </a:r>
            <a:r>
              <a:rPr lang="ru-RU" sz="2400" b="1" dirty="0" smtClean="0">
                <a:solidFill>
                  <a:srgbClr val="FFC000"/>
                </a:solidFill>
              </a:rPr>
              <a:t>кустарного </a:t>
            </a:r>
            <a:r>
              <a:rPr lang="ru-RU" sz="2400" b="1" dirty="0">
                <a:solidFill>
                  <a:srgbClr val="FFC000"/>
                </a:solidFill>
              </a:rPr>
              <a:t>или самодельного изготовления и его составные части (ствол</a:t>
            </a:r>
            <a:r>
              <a:rPr lang="ru-RU" sz="2400" b="1" dirty="0" smtClean="0">
                <a:solidFill>
                  <a:srgbClr val="FFC000"/>
                </a:solidFill>
              </a:rPr>
              <a:t>, затвор</a:t>
            </a:r>
            <a:r>
              <a:rPr lang="ru-RU" sz="2400" b="1" dirty="0">
                <a:solidFill>
                  <a:srgbClr val="FFC000"/>
                </a:solidFill>
              </a:rPr>
              <a:t>, ударно-спусковой механизм, барабан, магазин и т.п</a:t>
            </a:r>
            <a:r>
              <a:rPr lang="ru-RU" sz="2400" b="1" dirty="0" smtClean="0">
                <a:solidFill>
                  <a:srgbClr val="FFC000"/>
                </a:solidFill>
              </a:rPr>
              <a:t>.), стреляные </a:t>
            </a:r>
            <a:r>
              <a:rPr lang="ru-RU" sz="2400" b="1" dirty="0">
                <a:solidFill>
                  <a:srgbClr val="FFC000"/>
                </a:solidFill>
              </a:rPr>
              <a:t>гильзы, их составные части и фрагменты, а также патроны </a:t>
            </a:r>
            <a:r>
              <a:rPr lang="ru-RU" sz="2400" b="1" dirty="0" smtClean="0">
                <a:solidFill>
                  <a:srgbClr val="FFC000"/>
                </a:solidFill>
              </a:rPr>
              <a:t>со следами </a:t>
            </a:r>
            <a:r>
              <a:rPr lang="ru-RU" sz="2400" b="1" dirty="0">
                <a:solidFill>
                  <a:srgbClr val="FFC000"/>
                </a:solidFill>
              </a:rPr>
              <a:t>частей и деталей гладкоствольного огнестрельного оружия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на </a:t>
            </a:r>
            <a:r>
              <a:rPr lang="ru-RU" sz="2400" b="1" dirty="0" smtClean="0">
                <a:solidFill>
                  <a:srgbClr val="FFC000"/>
                </a:solidFill>
              </a:rPr>
              <a:t>гильзах. 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3940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927" y="141277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Сущность </a:t>
            </a:r>
            <a:r>
              <a:rPr lang="ru-RU" sz="2400" b="1" dirty="0" smtClean="0">
                <a:solidFill>
                  <a:srgbClr val="FFC000"/>
                </a:solidFill>
              </a:rPr>
              <a:t>методики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Выявление, анализ, сравнение и оценка признаков частей и </a:t>
            </a:r>
            <a:r>
              <a:rPr lang="ru-RU" sz="2400" b="1" dirty="0" smtClean="0">
                <a:solidFill>
                  <a:srgbClr val="FFC000"/>
                </a:solidFill>
              </a:rPr>
              <a:t>деталей </a:t>
            </a:r>
            <a:r>
              <a:rPr lang="ru-RU" sz="2400" b="1" dirty="0">
                <a:solidFill>
                  <a:srgbClr val="FFC000"/>
                </a:solidFill>
              </a:rPr>
              <a:t>гладкоствольного огнестрельного оружия в следах на </a:t>
            </a:r>
            <a:r>
              <a:rPr lang="ru-RU" sz="2400" b="1" dirty="0" smtClean="0">
                <a:solidFill>
                  <a:srgbClr val="FFC000"/>
                </a:solidFill>
              </a:rPr>
              <a:t>исследуемых </a:t>
            </a:r>
            <a:r>
              <a:rPr lang="ru-RU" sz="2400" b="1" dirty="0">
                <a:solidFill>
                  <a:srgbClr val="FFC000"/>
                </a:solidFill>
              </a:rPr>
              <a:t>и экспериментальных гильзах в целях установления наличия </a:t>
            </a:r>
            <a:r>
              <a:rPr lang="ru-RU" sz="2400" b="1" dirty="0" smtClean="0">
                <a:solidFill>
                  <a:srgbClr val="FFC000"/>
                </a:solidFill>
              </a:rPr>
              <a:t>или отсутствия тождества.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7024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49284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Подзадачи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1. Установление типа, вида и образца патрона, частью </a:t>
            </a:r>
            <a:r>
              <a:rPr lang="ru-RU" sz="2400" b="1" dirty="0" smtClean="0">
                <a:solidFill>
                  <a:srgbClr val="FFC000"/>
                </a:solidFill>
              </a:rPr>
              <a:t>которого </a:t>
            </a:r>
            <a:r>
              <a:rPr lang="ru-RU" sz="2400" b="1" dirty="0">
                <a:solidFill>
                  <a:srgbClr val="FFC000"/>
                </a:solidFill>
              </a:rPr>
              <a:t>является стреляная гильза, а также огнестрельного оружия</a:t>
            </a:r>
            <a:r>
              <a:rPr lang="ru-RU" sz="2400" b="1" dirty="0" smtClean="0">
                <a:solidFill>
                  <a:srgbClr val="FFC000"/>
                </a:solidFill>
              </a:rPr>
              <a:t>, для </a:t>
            </a:r>
            <a:r>
              <a:rPr lang="ru-RU" sz="2400" b="1" dirty="0">
                <a:solidFill>
                  <a:srgbClr val="FFC000"/>
                </a:solidFill>
              </a:rPr>
              <a:t>стрельбы из которого предназначен данный патрон.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967335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2. Определение типа, вида, системы, модели и образца оружия</a:t>
            </a:r>
            <a:r>
              <a:rPr lang="ru-RU" sz="2400" b="1" dirty="0" smtClean="0">
                <a:solidFill>
                  <a:srgbClr val="FFC000"/>
                </a:solidFill>
              </a:rPr>
              <a:t>, в </a:t>
            </a:r>
            <a:r>
              <a:rPr lang="ru-RU" sz="2400" b="1" dirty="0">
                <a:solidFill>
                  <a:srgbClr val="FFC000"/>
                </a:solidFill>
              </a:rPr>
              <a:t>котором была стреляна гильза.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005064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3. Установление пригодности следов частей и деталей </a:t>
            </a:r>
            <a:r>
              <a:rPr lang="ru-RU" sz="2400" b="1" dirty="0" smtClean="0">
                <a:solidFill>
                  <a:srgbClr val="FFC000"/>
                </a:solidFill>
              </a:rPr>
              <a:t>огнестрельного </a:t>
            </a:r>
            <a:r>
              <a:rPr lang="ru-RU" sz="2400" b="1" dirty="0">
                <a:solidFill>
                  <a:srgbClr val="FFC000"/>
                </a:solidFill>
              </a:rPr>
              <a:t>оружия, отобразившихся на стреляной гильзе, </a:t>
            </a:r>
            <a:r>
              <a:rPr lang="ru-RU" sz="2400" b="1" dirty="0" smtClean="0">
                <a:solidFill>
                  <a:srgbClr val="FFC000"/>
                </a:solidFill>
              </a:rPr>
              <a:t>для идентификации</a:t>
            </a:r>
            <a:r>
              <a:rPr lang="ru-RU" sz="2400" b="1" dirty="0">
                <a:solidFill>
                  <a:srgbClr val="FFC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61119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836712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4. Определение типа, вида, системы, модели, образца </a:t>
            </a:r>
            <a:r>
              <a:rPr lang="ru-RU" sz="2400" b="1" dirty="0" smtClean="0">
                <a:solidFill>
                  <a:srgbClr val="FFC000"/>
                </a:solidFill>
              </a:rPr>
              <a:t>представленного </a:t>
            </a:r>
            <a:r>
              <a:rPr lang="ru-RU" sz="2400" b="1" dirty="0">
                <a:solidFill>
                  <a:srgbClr val="FFC000"/>
                </a:solidFill>
              </a:rPr>
              <a:t>гладкоствольного огнестрельного оружия и </a:t>
            </a:r>
            <a:r>
              <a:rPr lang="ru-RU" sz="2400" b="1" dirty="0" smtClean="0">
                <a:solidFill>
                  <a:srgbClr val="FFC000"/>
                </a:solidFill>
              </a:rPr>
              <a:t>пригодности его </a:t>
            </a:r>
            <a:r>
              <a:rPr lang="ru-RU" sz="2400" b="1" dirty="0">
                <a:solidFill>
                  <a:srgbClr val="FFC000"/>
                </a:solidFill>
              </a:rPr>
              <a:t>к стрельбе (производству выстрелов).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708920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5. Получение экспериментальных образцов стреляных гильз со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следами частей и деталей исследуемого оружия.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221088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6. Установление наличия или отсутствия тождества </a:t>
            </a:r>
            <a:r>
              <a:rPr lang="ru-RU" sz="2400" b="1" dirty="0" smtClean="0">
                <a:solidFill>
                  <a:srgbClr val="FFC000"/>
                </a:solidFill>
              </a:rPr>
              <a:t>исследуемого </a:t>
            </a:r>
            <a:r>
              <a:rPr lang="ru-RU" sz="2400" b="1" dirty="0">
                <a:solidFill>
                  <a:srgbClr val="FFC000"/>
                </a:solidFill>
              </a:rPr>
              <a:t>экземпляра огнестрельного оружия.</a:t>
            </a:r>
          </a:p>
        </p:txBody>
      </p:sp>
    </p:spTree>
    <p:extLst>
      <p:ext uri="{BB962C8B-B14F-4D97-AF65-F5344CB8AC3E}">
        <p14:creationId xmlns:p14="http://schemas.microsoft.com/office/powerpoint/2010/main" val="23521996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0688" y="620688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Совокупность признаков, характеризующих </a:t>
            </a:r>
            <a:r>
              <a:rPr lang="ru-RU" sz="2400" b="1" dirty="0" smtClean="0">
                <a:solidFill>
                  <a:srgbClr val="FFC000"/>
                </a:solidFill>
              </a:rPr>
              <a:t>объекты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Решение вопроса об идентификации (установлении тождества) </a:t>
            </a:r>
            <a:r>
              <a:rPr lang="ru-RU" sz="2400" b="1" dirty="0" smtClean="0">
                <a:solidFill>
                  <a:srgbClr val="FFC000"/>
                </a:solidFill>
              </a:rPr>
              <a:t>огнестрельного </a:t>
            </a:r>
            <a:r>
              <a:rPr lang="ru-RU" sz="2400" b="1" dirty="0">
                <a:solidFill>
                  <a:srgbClr val="FFC000"/>
                </a:solidFill>
              </a:rPr>
              <a:t>оружия по следам на стреляной гильзе (гильзах) </a:t>
            </a:r>
            <a:r>
              <a:rPr lang="ru-RU" sz="2400" b="1" dirty="0" smtClean="0">
                <a:solidFill>
                  <a:srgbClr val="FFC000"/>
                </a:solidFill>
              </a:rPr>
              <a:t>основано </a:t>
            </a:r>
            <a:r>
              <a:rPr lang="ru-RU" sz="2400" b="1" dirty="0">
                <a:solidFill>
                  <a:srgbClr val="FFC000"/>
                </a:solidFill>
              </a:rPr>
              <a:t>на выявлении индивидуальной и неповторимой </a:t>
            </a:r>
            <a:r>
              <a:rPr lang="ru-RU" sz="2400" b="1" dirty="0" smtClean="0">
                <a:solidFill>
                  <a:srgbClr val="FFC000"/>
                </a:solidFill>
              </a:rPr>
              <a:t>совокупности совпадающих </a:t>
            </a:r>
            <a:r>
              <a:rPr lang="ru-RU" sz="2400" b="1" dirty="0">
                <a:solidFill>
                  <a:srgbClr val="FFC000"/>
                </a:solidFill>
              </a:rPr>
              <a:t>общих и частных признаков частей и деталей </a:t>
            </a:r>
            <a:r>
              <a:rPr lang="ru-RU" sz="2400" b="1" dirty="0" smtClean="0">
                <a:solidFill>
                  <a:srgbClr val="FFC000"/>
                </a:solidFill>
              </a:rPr>
              <a:t>оружия (</a:t>
            </a:r>
            <a:r>
              <a:rPr lang="ru-RU" sz="2400" b="1" dirty="0">
                <a:solidFill>
                  <a:srgbClr val="FFC000"/>
                </a:solidFill>
              </a:rPr>
              <a:t>бойка, отражателя, выбрасывателя, </a:t>
            </a:r>
            <a:r>
              <a:rPr lang="ru-RU" sz="2400" b="1" dirty="0" err="1">
                <a:solidFill>
                  <a:srgbClr val="FFC000"/>
                </a:solidFill>
              </a:rPr>
              <a:t>гильзодержателя</a:t>
            </a:r>
            <a:r>
              <a:rPr lang="ru-RU" sz="2400" b="1" dirty="0">
                <a:solidFill>
                  <a:srgbClr val="FFC000"/>
                </a:solidFill>
              </a:rPr>
              <a:t>, патронного </a:t>
            </a:r>
            <a:r>
              <a:rPr lang="ru-RU" sz="2400" b="1" dirty="0" smtClean="0">
                <a:solidFill>
                  <a:srgbClr val="FFC000"/>
                </a:solidFill>
              </a:rPr>
              <a:t>упора</a:t>
            </a:r>
            <a:r>
              <a:rPr lang="ru-RU" sz="2400" b="1" dirty="0">
                <a:solidFill>
                  <a:srgbClr val="FFC000"/>
                </a:solidFill>
              </a:rPr>
              <a:t>, сигнального штифта, магазина, патронника ствола и др.), </a:t>
            </a:r>
            <a:r>
              <a:rPr lang="ru-RU" sz="2400" b="1" dirty="0" smtClean="0">
                <a:solidFill>
                  <a:srgbClr val="FFC000"/>
                </a:solidFill>
              </a:rPr>
              <a:t>отобразившихся </a:t>
            </a:r>
            <a:r>
              <a:rPr lang="ru-RU" sz="2400" b="1" dirty="0">
                <a:solidFill>
                  <a:srgbClr val="FFC000"/>
                </a:solidFill>
              </a:rPr>
              <a:t>в сравниваемых следах.</a:t>
            </a:r>
          </a:p>
        </p:txBody>
      </p:sp>
    </p:spTree>
    <p:extLst>
      <p:ext uri="{BB962C8B-B14F-4D97-AF65-F5344CB8AC3E}">
        <p14:creationId xmlns:p14="http://schemas.microsoft.com/office/powerpoint/2010/main" val="12154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980728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Сущность методики</a:t>
            </a:r>
          </a:p>
          <a:p>
            <a:pPr algn="ctr"/>
            <a:endParaRPr lang="ru-RU" sz="2400" b="1" dirty="0" smtClean="0">
              <a:solidFill>
                <a:srgbClr val="FFC000"/>
              </a:solidFill>
            </a:endParaRPr>
          </a:p>
          <a:p>
            <a:r>
              <a:rPr lang="ru-RU" sz="2400" b="1" dirty="0" smtClean="0">
                <a:solidFill>
                  <a:srgbClr val="FFC000"/>
                </a:solidFill>
              </a:rPr>
              <a:t>Выявление, анализ, сравнение и оценка признаков частей и деталей гладкоствольного огнестрельного оружия в следах на исследуемых и экспериментальных снарядах в целях установления наличия или отсутствия тождества.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1501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Последовательность действий </a:t>
            </a:r>
            <a:r>
              <a:rPr lang="ru-RU" sz="2400" b="1" dirty="0" smtClean="0">
                <a:solidFill>
                  <a:srgbClr val="FFC000"/>
                </a:solidFill>
              </a:rPr>
              <a:t>эксперта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1. Ознакомиться с постановлением (определением) о </a:t>
            </a:r>
            <a:r>
              <a:rPr lang="ru-RU" sz="2400" b="1" dirty="0" smtClean="0">
                <a:solidFill>
                  <a:srgbClr val="FFC000"/>
                </a:solidFill>
              </a:rPr>
              <a:t>назначении экспертизы</a:t>
            </a:r>
            <a:r>
              <a:rPr lang="ru-RU" sz="2400" b="1" dirty="0">
                <a:solidFill>
                  <a:srgbClr val="FFC000"/>
                </a:solidFill>
              </a:rPr>
              <a:t>. Осмотреть и зафиксировать упаковку объектов, ее </a:t>
            </a:r>
            <a:r>
              <a:rPr lang="ru-RU" sz="2400" b="1" dirty="0" smtClean="0">
                <a:solidFill>
                  <a:srgbClr val="FFC000"/>
                </a:solidFill>
              </a:rPr>
              <a:t>целостность </a:t>
            </a:r>
            <a:r>
              <a:rPr lang="ru-RU" sz="2400" b="1" dirty="0">
                <a:solidFill>
                  <a:srgbClr val="FFC000"/>
                </a:solidFill>
              </a:rPr>
              <a:t>и состояние, наличие на ней оттисков печатей, штампов, а </a:t>
            </a:r>
            <a:r>
              <a:rPr lang="ru-RU" sz="2400" b="1" dirty="0" smtClean="0">
                <a:solidFill>
                  <a:srgbClr val="FFC000"/>
                </a:solidFill>
              </a:rPr>
              <a:t>также </a:t>
            </a:r>
            <a:r>
              <a:rPr lang="ru-RU" sz="2400" b="1" dirty="0">
                <a:solidFill>
                  <a:srgbClr val="FFC000"/>
                </a:solidFill>
              </a:rPr>
              <a:t>соответствующих пояснительных надписей и текстов. </a:t>
            </a:r>
            <a:r>
              <a:rPr lang="ru-RU" sz="2400" b="1" dirty="0" smtClean="0">
                <a:solidFill>
                  <a:srgbClr val="FFC000"/>
                </a:solidFill>
              </a:rPr>
              <a:t>Вскрыть упаковку </a:t>
            </a:r>
            <a:r>
              <a:rPr lang="ru-RU" sz="2400" b="1" dirty="0">
                <a:solidFill>
                  <a:srgbClr val="FFC000"/>
                </a:solidFill>
              </a:rPr>
              <a:t>и установить соответствие представленных объектов их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перечню, указанному в постановлении (определении) о </a:t>
            </a:r>
            <a:r>
              <a:rPr lang="ru-RU" sz="2400" b="1" dirty="0" smtClean="0">
                <a:solidFill>
                  <a:srgbClr val="FFC000"/>
                </a:solidFill>
              </a:rPr>
              <a:t>назначении экспертизы 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7271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2. С соблюдением необходимых мер безопасности провести </a:t>
            </a:r>
            <a:r>
              <a:rPr lang="ru-RU" sz="2400" b="1" dirty="0" smtClean="0">
                <a:solidFill>
                  <a:srgbClr val="FFC000"/>
                </a:solidFill>
              </a:rPr>
              <a:t>осмотр и </a:t>
            </a:r>
            <a:r>
              <a:rPr lang="ru-RU" sz="2400" b="1" dirty="0">
                <a:solidFill>
                  <a:srgbClr val="FFC000"/>
                </a:solidFill>
              </a:rPr>
              <a:t>детальное исследование огнестрельного оружия, гильз и других </a:t>
            </a:r>
            <a:r>
              <a:rPr lang="ru-RU" sz="2400" b="1" dirty="0" smtClean="0">
                <a:solidFill>
                  <a:srgbClr val="FFC000"/>
                </a:solidFill>
              </a:rPr>
              <a:t>объектов исследования.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988840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3. Отметить положение деталей запирающего, ударно-спускового</a:t>
            </a:r>
            <a:r>
              <a:rPr lang="ru-RU" sz="2400" b="1" dirty="0" smtClean="0">
                <a:solidFill>
                  <a:srgbClr val="FFC000"/>
                </a:solidFill>
              </a:rPr>
              <a:t>, предохранительного </a:t>
            </a:r>
            <a:r>
              <a:rPr lang="ru-RU" sz="2400" b="1" dirty="0">
                <a:solidFill>
                  <a:srgbClr val="FFC000"/>
                </a:solidFill>
              </a:rPr>
              <a:t>и других механизмов, сигнальных </a:t>
            </a:r>
            <a:r>
              <a:rPr lang="ru-RU" sz="2400" b="1" dirty="0" smtClean="0">
                <a:solidFill>
                  <a:srgbClr val="FFC000"/>
                </a:solidFill>
              </a:rPr>
              <a:t>приспособлений</a:t>
            </a:r>
            <a:r>
              <a:rPr lang="ru-RU" sz="2400" b="1" dirty="0">
                <a:solidFill>
                  <a:srgbClr val="FFC000"/>
                </a:solidFill>
              </a:rPr>
              <a:t>. Извлечь магазин (в случае, если он является сменным), </a:t>
            </a:r>
            <a:r>
              <a:rPr lang="ru-RU" sz="2400" b="1" dirty="0" smtClean="0">
                <a:solidFill>
                  <a:srgbClr val="FFC000"/>
                </a:solidFill>
              </a:rPr>
              <a:t>проверить</a:t>
            </a:r>
            <a:r>
              <a:rPr lang="ru-RU" sz="2400" b="1" dirty="0">
                <a:solidFill>
                  <a:srgbClr val="FFC000"/>
                </a:solidFill>
              </a:rPr>
              <a:t>, не имеется ли патрон (гильза) в патроннике (каморах </a:t>
            </a:r>
            <a:r>
              <a:rPr lang="ru-RU" sz="2400" b="1" dirty="0" smtClean="0">
                <a:solidFill>
                  <a:srgbClr val="FFC000"/>
                </a:solidFill>
              </a:rPr>
              <a:t>барабана</a:t>
            </a:r>
            <a:r>
              <a:rPr lang="ru-RU" sz="2400" b="1" dirty="0">
                <a:solidFill>
                  <a:srgbClr val="FFC000"/>
                </a:solidFill>
              </a:rPr>
              <a:t>), в сменном или интегрированном магазине. При наличии патрона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(гильзы) в патроннике (каморах барабана), магазинах разрядить </a:t>
            </a:r>
            <a:r>
              <a:rPr lang="ru-RU" sz="2400" b="1" dirty="0" smtClean="0">
                <a:solidFill>
                  <a:srgbClr val="FFC000"/>
                </a:solidFill>
              </a:rPr>
              <a:t>оружие</a:t>
            </a:r>
            <a:r>
              <a:rPr lang="ru-RU" sz="2400" b="1" dirty="0">
                <a:solidFill>
                  <a:srgbClr val="FFC000"/>
                </a:solidFill>
              </a:rPr>
              <a:t>; указать точное месторасположение патрона (гильзы).</a:t>
            </a:r>
          </a:p>
        </p:txBody>
      </p:sp>
    </p:spTree>
    <p:extLst>
      <p:ext uri="{BB962C8B-B14F-4D97-AF65-F5344CB8AC3E}">
        <p14:creationId xmlns:p14="http://schemas.microsoft.com/office/powerpoint/2010/main" val="16371779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6676" y="1556792"/>
            <a:ext cx="79208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4. Отметить состояние оружия, гильзы (гильз) – наличие </a:t>
            </a:r>
            <a:r>
              <a:rPr lang="ru-RU" sz="2400" b="1" dirty="0" smtClean="0">
                <a:solidFill>
                  <a:srgbClr val="FFC000"/>
                </a:solidFill>
              </a:rPr>
              <a:t>загрязнений</a:t>
            </a:r>
            <a:r>
              <a:rPr lang="ru-RU" sz="2400" b="1" dirty="0">
                <a:solidFill>
                  <a:srgbClr val="FFC000"/>
                </a:solidFill>
              </a:rPr>
              <a:t>, коррозии, копоти, деформации, маркировки и др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5. Сфотографировать гильзу, оружие и их маркировочные </a:t>
            </a:r>
            <a:r>
              <a:rPr lang="ru-RU" sz="2400" b="1" dirty="0" smtClean="0">
                <a:solidFill>
                  <a:srgbClr val="FFC000"/>
                </a:solidFill>
              </a:rPr>
              <a:t>обозначения</a:t>
            </a:r>
            <a:r>
              <a:rPr lang="ru-RU" sz="2400" b="1" dirty="0">
                <a:solidFill>
                  <a:srgbClr val="FFC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09112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5609" y="1196752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6. Осмотреть гильзу и установить ее форму, тип, вид, цвет </a:t>
            </a:r>
            <a:r>
              <a:rPr lang="ru-RU" sz="2400" b="1" dirty="0" smtClean="0">
                <a:solidFill>
                  <a:srgbClr val="FFC000"/>
                </a:solidFill>
              </a:rPr>
              <a:t>материала</a:t>
            </a:r>
            <a:r>
              <a:rPr lang="ru-RU" sz="2400" b="1" dirty="0">
                <a:solidFill>
                  <a:srgbClr val="FFC000"/>
                </a:solidFill>
              </a:rPr>
              <a:t>, вид капсюля, способ крепления пули в гильзе, другие </a:t>
            </a:r>
            <a:r>
              <a:rPr lang="ru-RU" sz="2400" b="1" dirty="0" smtClean="0">
                <a:solidFill>
                  <a:srgbClr val="FFC000"/>
                </a:solidFill>
              </a:rPr>
              <a:t>конструктивные </a:t>
            </a:r>
            <a:r>
              <a:rPr lang="ru-RU" sz="2400" b="1" dirty="0">
                <a:solidFill>
                  <a:srgbClr val="FFC000"/>
                </a:solidFill>
              </a:rPr>
              <a:t>особенности, а также маркировочные обозначения. </a:t>
            </a:r>
            <a:r>
              <a:rPr lang="ru-RU" sz="2400" b="1" dirty="0" smtClean="0">
                <a:solidFill>
                  <a:srgbClr val="FFC000"/>
                </a:solidFill>
              </a:rPr>
              <a:t>Зафиксировать </a:t>
            </a:r>
            <a:r>
              <a:rPr lang="ru-RU" sz="2400" b="1" dirty="0">
                <a:solidFill>
                  <a:srgbClr val="FFC000"/>
                </a:solidFill>
              </a:rPr>
              <a:t>размерные и весовые характеристики гильзы – длину, </a:t>
            </a:r>
            <a:r>
              <a:rPr lang="ru-RU" sz="2400" b="1" dirty="0" smtClean="0">
                <a:solidFill>
                  <a:srgbClr val="FFC000"/>
                </a:solidFill>
              </a:rPr>
              <a:t>диаметр корпуса</a:t>
            </a:r>
            <a:r>
              <a:rPr lang="ru-RU" sz="2400" b="1" dirty="0">
                <a:solidFill>
                  <a:srgbClr val="FFC000"/>
                </a:solidFill>
              </a:rPr>
              <a:t>, диаметр корпуса у ската, диаметр дульца, диаметр фланца,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массу </a:t>
            </a:r>
            <a:r>
              <a:rPr lang="ru-RU" sz="2400" b="1" dirty="0" smtClean="0">
                <a:solidFill>
                  <a:srgbClr val="FFC000"/>
                </a:solidFill>
              </a:rPr>
              <a:t>гильзы. </a:t>
            </a:r>
            <a:r>
              <a:rPr lang="ru-RU" sz="2400" b="1" dirty="0">
                <a:solidFill>
                  <a:srgbClr val="FFC000"/>
                </a:solidFill>
              </a:rPr>
              <a:t>В случае, если представлен патрон, – установить </a:t>
            </a:r>
            <a:r>
              <a:rPr lang="ru-RU" sz="2400" b="1" dirty="0" smtClean="0">
                <a:solidFill>
                  <a:srgbClr val="FFC000"/>
                </a:solidFill>
              </a:rPr>
              <a:t>дополнительно </a:t>
            </a:r>
            <a:r>
              <a:rPr lang="ru-RU" sz="2400" b="1" dirty="0">
                <a:solidFill>
                  <a:srgbClr val="FFC000"/>
                </a:solidFill>
              </a:rPr>
              <a:t>тип и конструктивные признаки снаряда, которым </a:t>
            </a:r>
            <a:r>
              <a:rPr lang="ru-RU" sz="2400" b="1" dirty="0" smtClean="0">
                <a:solidFill>
                  <a:srgbClr val="FFC000"/>
                </a:solidFill>
              </a:rPr>
              <a:t>данный </a:t>
            </a:r>
            <a:r>
              <a:rPr lang="ru-RU" sz="2400" b="1" dirty="0">
                <a:solidFill>
                  <a:srgbClr val="FFC000"/>
                </a:solidFill>
              </a:rPr>
              <a:t>патрон снаряжен.</a:t>
            </a:r>
          </a:p>
        </p:txBody>
      </p:sp>
    </p:spTree>
    <p:extLst>
      <p:ext uri="{BB962C8B-B14F-4D97-AF65-F5344CB8AC3E}">
        <p14:creationId xmlns:p14="http://schemas.microsoft.com/office/powerpoint/2010/main" val="3027203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44773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7. Сравнить конструктивные характеристики гильзы и </a:t>
            </a:r>
            <a:r>
              <a:rPr lang="ru-RU" sz="2400" b="1" dirty="0" smtClean="0">
                <a:solidFill>
                  <a:srgbClr val="FFC000"/>
                </a:solidFill>
              </a:rPr>
              <a:t>маркировочные </a:t>
            </a:r>
            <a:r>
              <a:rPr lang="ru-RU" sz="2400" b="1" dirty="0">
                <a:solidFill>
                  <a:srgbClr val="FFC000"/>
                </a:solidFill>
              </a:rPr>
              <a:t>обозначения со справочными материалами; установить тип</a:t>
            </a:r>
            <a:r>
              <a:rPr lang="ru-RU" sz="2400" b="1" dirty="0" smtClean="0">
                <a:solidFill>
                  <a:srgbClr val="FFC000"/>
                </a:solidFill>
              </a:rPr>
              <a:t>, вид </a:t>
            </a:r>
            <a:r>
              <a:rPr lang="ru-RU" sz="2400" b="1" dirty="0">
                <a:solidFill>
                  <a:srgbClr val="FFC000"/>
                </a:solidFill>
              </a:rPr>
              <a:t>и образец патрона, частью которого является гильза. При </a:t>
            </a:r>
            <a:r>
              <a:rPr lang="ru-RU" sz="2400" b="1" dirty="0" smtClean="0">
                <a:solidFill>
                  <a:srgbClr val="FFC000"/>
                </a:solidFill>
              </a:rPr>
              <a:t>невозможности </a:t>
            </a:r>
            <a:r>
              <a:rPr lang="ru-RU" sz="2400" b="1" dirty="0">
                <a:solidFill>
                  <a:srgbClr val="FFC000"/>
                </a:solidFill>
              </a:rPr>
              <a:t>решения данной подзадачи продолжить исследование, </a:t>
            </a:r>
            <a:r>
              <a:rPr lang="ru-RU" sz="2400" b="1" dirty="0" smtClean="0">
                <a:solidFill>
                  <a:srgbClr val="FFC000"/>
                </a:solidFill>
              </a:rPr>
              <a:t>руководствуясь </a:t>
            </a:r>
            <a:r>
              <a:rPr lang="ru-RU" sz="2400" b="1" dirty="0">
                <a:solidFill>
                  <a:srgbClr val="FFC000"/>
                </a:solidFill>
              </a:rPr>
              <a:t>имеющимися данными.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5609" y="3212976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8. Изучить конструктивные характеристики оружия, </a:t>
            </a:r>
            <a:r>
              <a:rPr lang="ru-RU" sz="2400" b="1" dirty="0" smtClean="0">
                <a:solidFill>
                  <a:srgbClr val="FFC000"/>
                </a:solidFill>
              </a:rPr>
              <a:t>расположение и </a:t>
            </a:r>
            <a:r>
              <a:rPr lang="ru-RU" sz="2400" b="1" dirty="0">
                <a:solidFill>
                  <a:srgbClr val="FFC000"/>
                </a:solidFill>
              </a:rPr>
              <a:t>содержание маркировочных обозначений, соответствие или </a:t>
            </a:r>
            <a:r>
              <a:rPr lang="ru-RU" sz="2400" b="1" dirty="0" smtClean="0">
                <a:solidFill>
                  <a:srgbClr val="FFC000"/>
                </a:solidFill>
              </a:rPr>
              <a:t>различие </a:t>
            </a:r>
            <a:r>
              <a:rPr lang="ru-RU" sz="2400" b="1" dirty="0">
                <a:solidFill>
                  <a:srgbClr val="FFC000"/>
                </a:solidFill>
              </a:rPr>
              <a:t>их на частях и деталях оружия. Используя справочные материалы</a:t>
            </a:r>
            <a:r>
              <a:rPr lang="ru-RU" sz="2400" b="1" dirty="0" smtClean="0">
                <a:solidFill>
                  <a:srgbClr val="FFC000"/>
                </a:solidFill>
              </a:rPr>
              <a:t>, установить </a:t>
            </a:r>
            <a:r>
              <a:rPr lang="ru-RU" sz="2400" b="1" dirty="0">
                <a:solidFill>
                  <a:srgbClr val="FFC000"/>
                </a:solidFill>
              </a:rPr>
              <a:t>тип, вид, систему, модель, образец оружия и образец </a:t>
            </a:r>
            <a:r>
              <a:rPr lang="ru-RU" sz="2400" b="1" dirty="0" smtClean="0">
                <a:solidFill>
                  <a:srgbClr val="FFC000"/>
                </a:solidFill>
              </a:rPr>
              <a:t>штатного </a:t>
            </a:r>
            <a:r>
              <a:rPr lang="ru-RU" sz="2400" b="1" dirty="0">
                <a:solidFill>
                  <a:srgbClr val="FFC000"/>
                </a:solidFill>
              </a:rPr>
              <a:t>патрона, предназначенного для стрельбы из данного оружия.</a:t>
            </a:r>
          </a:p>
        </p:txBody>
      </p:sp>
    </p:spTree>
    <p:extLst>
      <p:ext uri="{BB962C8B-B14F-4D97-AF65-F5344CB8AC3E}">
        <p14:creationId xmlns:p14="http://schemas.microsoft.com/office/powerpoint/2010/main" val="13107434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9. Изучить взаимодействие деталей и механизмов оружия; </a:t>
            </a:r>
            <a:r>
              <a:rPr lang="ru-RU" sz="2400" b="1" dirty="0" smtClean="0">
                <a:solidFill>
                  <a:srgbClr val="FFC000"/>
                </a:solidFill>
              </a:rPr>
              <a:t>разобрать </a:t>
            </a:r>
            <a:r>
              <a:rPr lang="ru-RU" sz="2400" b="1" dirty="0">
                <a:solidFill>
                  <a:srgbClr val="FFC000"/>
                </a:solidFill>
              </a:rPr>
              <a:t>оружие и проанализировать состояние его частей, деталей и </a:t>
            </a:r>
            <a:r>
              <a:rPr lang="ru-RU" sz="2400" b="1" dirty="0" smtClean="0">
                <a:solidFill>
                  <a:srgbClr val="FFC000"/>
                </a:solidFill>
              </a:rPr>
              <a:t>механизмов</a:t>
            </a:r>
            <a:r>
              <a:rPr lang="ru-RU" sz="2400" b="1" dirty="0">
                <a:solidFill>
                  <a:srgbClr val="FFC000"/>
                </a:solidFill>
              </a:rPr>
              <a:t>. В процессе разборки обратить внимание на </a:t>
            </a:r>
            <a:r>
              <a:rPr lang="ru-RU" sz="2400" b="1" dirty="0" smtClean="0">
                <a:solidFill>
                  <a:srgbClr val="FFC000"/>
                </a:solidFill>
              </a:rPr>
              <a:t>соответствие или </a:t>
            </a:r>
            <a:r>
              <a:rPr lang="ru-RU" sz="2400" b="1" dirty="0">
                <a:solidFill>
                  <a:srgbClr val="FFC000"/>
                </a:solidFill>
              </a:rPr>
              <a:t>несоответствие номеров на частях и деталях, а также факты </a:t>
            </a:r>
            <a:r>
              <a:rPr lang="ru-RU" sz="2400" b="1" dirty="0" smtClean="0">
                <a:solidFill>
                  <a:srgbClr val="FFC000"/>
                </a:solidFill>
              </a:rPr>
              <a:t>замены </a:t>
            </a:r>
            <a:r>
              <a:rPr lang="ru-RU" sz="2400" b="1" dirty="0">
                <a:solidFill>
                  <a:srgbClr val="FFC000"/>
                </a:solidFill>
              </a:rPr>
              <a:t>стандартных деталей самодельными (или их переделки). </a:t>
            </a:r>
            <a:r>
              <a:rPr lang="ru-RU" sz="2400" b="1" dirty="0" smtClean="0">
                <a:solidFill>
                  <a:srgbClr val="FFC000"/>
                </a:solidFill>
              </a:rPr>
              <a:t>Определить </a:t>
            </a:r>
            <a:r>
              <a:rPr lang="ru-RU" sz="2400" b="1" dirty="0">
                <a:solidFill>
                  <a:srgbClr val="FFC000"/>
                </a:solidFill>
              </a:rPr>
              <a:t>правильность сборки оружия.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356992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10. Определить, может ли образец патрона, частью которого </a:t>
            </a:r>
            <a:r>
              <a:rPr lang="ru-RU" sz="2400" b="1" dirty="0" smtClean="0">
                <a:solidFill>
                  <a:srgbClr val="FFC000"/>
                </a:solidFill>
              </a:rPr>
              <a:t>является </a:t>
            </a:r>
            <a:r>
              <a:rPr lang="ru-RU" sz="2400" b="1" dirty="0">
                <a:solidFill>
                  <a:srgbClr val="FFC000"/>
                </a:solidFill>
              </a:rPr>
              <a:t>гильза, представленная на исследование, использоваться в </a:t>
            </a:r>
            <a:r>
              <a:rPr lang="ru-RU" sz="2400" b="1" dirty="0" smtClean="0">
                <a:solidFill>
                  <a:srgbClr val="FFC000"/>
                </a:solidFill>
              </a:rPr>
              <a:t>представленном оружии.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0971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977" y="476672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11. Выявить и изучить следы частей и деталей огнестрельного </a:t>
            </a:r>
            <a:r>
              <a:rPr lang="ru-RU" sz="2400" b="1" dirty="0" smtClean="0">
                <a:solidFill>
                  <a:srgbClr val="FFC000"/>
                </a:solidFill>
              </a:rPr>
              <a:t>оружия</a:t>
            </a:r>
            <a:r>
              <a:rPr lang="ru-RU" sz="2400" b="1" dirty="0">
                <a:solidFill>
                  <a:srgbClr val="FFC000"/>
                </a:solidFill>
              </a:rPr>
              <a:t>, имеющиеся на гильзе, и их основные параметры: форму, </a:t>
            </a:r>
            <a:r>
              <a:rPr lang="ru-RU" sz="2400" b="1" dirty="0" smtClean="0">
                <a:solidFill>
                  <a:srgbClr val="FFC000"/>
                </a:solidFill>
              </a:rPr>
              <a:t>размеры</a:t>
            </a:r>
            <a:r>
              <a:rPr lang="ru-RU" sz="2400" b="1" dirty="0">
                <a:solidFill>
                  <a:srgbClr val="FFC000"/>
                </a:solidFill>
              </a:rPr>
              <a:t>, расположение, взаиморасположение, степень выраженности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12. Используя справочные материалы, установить тип, вид, </a:t>
            </a:r>
            <a:r>
              <a:rPr lang="ru-RU" sz="2400" b="1" dirty="0" smtClean="0">
                <a:solidFill>
                  <a:srgbClr val="FFC000"/>
                </a:solidFill>
              </a:rPr>
              <a:t>систему</a:t>
            </a:r>
            <a:r>
              <a:rPr lang="ru-RU" sz="2400" b="1" dirty="0">
                <a:solidFill>
                  <a:srgbClr val="FFC000"/>
                </a:solidFill>
              </a:rPr>
              <a:t>, модель, группу моделей, образец оружия, в котором была </a:t>
            </a:r>
            <a:r>
              <a:rPr lang="ru-RU" sz="2400" b="1" dirty="0" smtClean="0">
                <a:solidFill>
                  <a:srgbClr val="FFC000"/>
                </a:solidFill>
              </a:rPr>
              <a:t>стреляна данная </a:t>
            </a:r>
            <a:r>
              <a:rPr lang="ru-RU" sz="2400" b="1" dirty="0">
                <a:solidFill>
                  <a:srgbClr val="FFC000"/>
                </a:solidFill>
              </a:rPr>
              <a:t>гильза. При невозможности решения данной подзадачи </a:t>
            </a:r>
            <a:r>
              <a:rPr lang="ru-RU" sz="2400" b="1" dirty="0" smtClean="0">
                <a:solidFill>
                  <a:srgbClr val="FFC000"/>
                </a:solidFill>
              </a:rPr>
              <a:t>продолжить </a:t>
            </a:r>
            <a:r>
              <a:rPr lang="ru-RU" sz="2400" b="1" dirty="0">
                <a:solidFill>
                  <a:srgbClr val="FFC000"/>
                </a:solidFill>
              </a:rPr>
              <a:t>исследование, руководствуясь имеющимися данными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13. Оценить признаки, отобразившиеся в следах частей и </a:t>
            </a:r>
            <a:r>
              <a:rPr lang="ru-RU" sz="2400" b="1" dirty="0" smtClean="0">
                <a:solidFill>
                  <a:srgbClr val="FFC000"/>
                </a:solidFill>
              </a:rPr>
              <a:t>деталей </a:t>
            </a:r>
            <a:r>
              <a:rPr lang="ru-RU" sz="2400" b="1" dirty="0">
                <a:solidFill>
                  <a:srgbClr val="FFC000"/>
                </a:solidFill>
              </a:rPr>
              <a:t>оружия на исследуемой гильзе, и решить вопрос о </a:t>
            </a:r>
            <a:r>
              <a:rPr lang="ru-RU" sz="2400" b="1" dirty="0" smtClean="0">
                <a:solidFill>
                  <a:srgbClr val="FFC000"/>
                </a:solidFill>
              </a:rPr>
              <a:t>пригодности следов </a:t>
            </a:r>
            <a:r>
              <a:rPr lang="ru-RU" sz="2400" b="1" dirty="0">
                <a:solidFill>
                  <a:srgbClr val="FFC000"/>
                </a:solidFill>
              </a:rPr>
              <a:t>для идентификации.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25025607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14. Осуществить экспертное получение экспериментальных </a:t>
            </a:r>
            <a:r>
              <a:rPr lang="ru-RU" sz="2400" b="1" dirty="0" smtClean="0">
                <a:solidFill>
                  <a:srgbClr val="FFC000"/>
                </a:solidFill>
              </a:rPr>
              <a:t>следов частей </a:t>
            </a:r>
            <a:r>
              <a:rPr lang="ru-RU" sz="2400" b="1" dirty="0">
                <a:solidFill>
                  <a:srgbClr val="FFC000"/>
                </a:solidFill>
              </a:rPr>
              <a:t>и деталей представленного оружия на стреляных гильзах и их </a:t>
            </a:r>
            <a:r>
              <a:rPr lang="ru-RU" sz="2400" b="1" dirty="0" smtClean="0">
                <a:solidFill>
                  <a:srgbClr val="FFC000"/>
                </a:solidFill>
              </a:rPr>
              <a:t>последующее </a:t>
            </a:r>
            <a:r>
              <a:rPr lang="ru-RU" sz="2400" b="1" dirty="0">
                <a:solidFill>
                  <a:srgbClr val="FFC000"/>
                </a:solidFill>
              </a:rPr>
              <a:t>сравнение со следами на исследуемой гильзе. С этой </a:t>
            </a:r>
            <a:r>
              <a:rPr lang="ru-RU" sz="2400" b="1" dirty="0" smtClean="0">
                <a:solidFill>
                  <a:srgbClr val="FFC000"/>
                </a:solidFill>
              </a:rPr>
              <a:t>целью подобрать </a:t>
            </a:r>
            <a:r>
              <a:rPr lang="ru-RU" sz="2400" b="1" dirty="0">
                <a:solidFill>
                  <a:srgbClr val="FFC000"/>
                </a:solidFill>
              </a:rPr>
              <a:t>патроны для экспериментальной </a:t>
            </a:r>
            <a:r>
              <a:rPr lang="ru-RU" sz="2400" b="1" dirty="0" smtClean="0">
                <a:solidFill>
                  <a:srgbClr val="FFC000"/>
                </a:solidFill>
              </a:rPr>
              <a:t>стрельбы.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3780" y="2708920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15. Подготовить оборудование для экспериментальной </a:t>
            </a:r>
            <a:r>
              <a:rPr lang="ru-RU" sz="2400" b="1" dirty="0" smtClean="0">
                <a:solidFill>
                  <a:srgbClr val="FFC000"/>
                </a:solidFill>
              </a:rPr>
              <a:t>стрельбы (</a:t>
            </a:r>
            <a:r>
              <a:rPr lang="ru-RU" sz="2400" b="1" dirty="0" err="1">
                <a:solidFill>
                  <a:srgbClr val="FFC000"/>
                </a:solidFill>
              </a:rPr>
              <a:t>пулеулавливатель</a:t>
            </a:r>
            <a:r>
              <a:rPr lang="ru-RU" sz="2400" b="1" dirty="0">
                <a:solidFill>
                  <a:srgbClr val="FFC000"/>
                </a:solidFill>
              </a:rPr>
              <a:t>, </a:t>
            </a:r>
            <a:r>
              <a:rPr lang="ru-RU" sz="2400" b="1" dirty="0" err="1">
                <a:solidFill>
                  <a:srgbClr val="FFC000"/>
                </a:solidFill>
              </a:rPr>
              <a:t>гильзоулавливатель</a:t>
            </a:r>
            <a:r>
              <a:rPr lang="ru-RU" sz="2400" b="1" dirty="0">
                <a:solidFill>
                  <a:srgbClr val="FFC000"/>
                </a:solidFill>
              </a:rPr>
              <a:t>, устройство </a:t>
            </a:r>
            <a:r>
              <a:rPr lang="ru-RU" sz="2400" b="1" dirty="0" smtClean="0">
                <a:solidFill>
                  <a:srgbClr val="FFC000"/>
                </a:solidFill>
              </a:rPr>
              <a:t>дистанционного управления </a:t>
            </a:r>
            <a:r>
              <a:rPr lang="ru-RU" sz="2400" b="1" dirty="0">
                <a:solidFill>
                  <a:srgbClr val="FFC000"/>
                </a:solidFill>
              </a:rPr>
              <a:t>стрельбой и др</a:t>
            </a:r>
            <a:r>
              <a:rPr lang="ru-RU" sz="2400" b="1" dirty="0" smtClean="0">
                <a:solidFill>
                  <a:srgbClr val="FFC000"/>
                </a:solidFill>
              </a:rPr>
              <a:t>.).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16. Произвести экспериментальную стрельбу с соблюдением </a:t>
            </a:r>
            <a:r>
              <a:rPr lang="ru-RU" sz="2400" b="1" dirty="0" smtClean="0">
                <a:solidFill>
                  <a:srgbClr val="FFC000"/>
                </a:solidFill>
              </a:rPr>
              <a:t>необходимых </a:t>
            </a:r>
            <a:r>
              <a:rPr lang="ru-RU" sz="2400" b="1" dirty="0">
                <a:solidFill>
                  <a:srgbClr val="FFC000"/>
                </a:solidFill>
              </a:rPr>
              <a:t>мер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40229879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17. Выявить и изучить следы частей и деталей огнестрельного </a:t>
            </a:r>
            <a:r>
              <a:rPr lang="ru-RU" sz="2400" b="1" dirty="0" smtClean="0">
                <a:solidFill>
                  <a:srgbClr val="FFC000"/>
                </a:solidFill>
              </a:rPr>
              <a:t>оружия </a:t>
            </a:r>
            <a:r>
              <a:rPr lang="ru-RU" sz="2400" b="1" dirty="0">
                <a:solidFill>
                  <a:srgbClr val="FFC000"/>
                </a:solidFill>
              </a:rPr>
              <a:t>на экспериментальных гильзах, их основные параметры (форма</a:t>
            </a:r>
            <a:r>
              <a:rPr lang="ru-RU" sz="2400" b="1" dirty="0" smtClean="0">
                <a:solidFill>
                  <a:srgbClr val="FFC000"/>
                </a:solidFill>
              </a:rPr>
              <a:t>, размеры</a:t>
            </a:r>
            <a:r>
              <a:rPr lang="ru-RU" sz="2400" b="1" dirty="0">
                <a:solidFill>
                  <a:srgbClr val="FFC000"/>
                </a:solidFill>
              </a:rPr>
              <a:t>, расположение, взаиморасположение). Сравнить </a:t>
            </a:r>
            <a:r>
              <a:rPr lang="ru-RU" sz="2400" b="1" dirty="0" smtClean="0">
                <a:solidFill>
                  <a:srgbClr val="FFC000"/>
                </a:solidFill>
              </a:rPr>
              <a:t>одноименные </a:t>
            </a:r>
            <a:r>
              <a:rPr lang="ru-RU" sz="2400" b="1" dirty="0">
                <a:solidFill>
                  <a:srgbClr val="FFC000"/>
                </a:solidFill>
              </a:rPr>
              <a:t>следы и оценить идентификационную значимость, полноту и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устойчивость отображения признаков </a:t>
            </a:r>
            <a:r>
              <a:rPr lang="ru-RU" sz="2400" b="1" dirty="0" err="1">
                <a:solidFill>
                  <a:srgbClr val="FFC000"/>
                </a:solidFill>
              </a:rPr>
              <a:t>следообразующих</a:t>
            </a:r>
            <a:r>
              <a:rPr lang="ru-RU" sz="2400" b="1" dirty="0">
                <a:solidFill>
                  <a:srgbClr val="FFC000"/>
                </a:solidFill>
              </a:rPr>
              <a:t> частей и </a:t>
            </a:r>
            <a:r>
              <a:rPr lang="ru-RU" sz="2400" b="1" dirty="0" smtClean="0">
                <a:solidFill>
                  <a:srgbClr val="FFC000"/>
                </a:solidFill>
              </a:rPr>
              <a:t>деталей </a:t>
            </a:r>
            <a:r>
              <a:rPr lang="ru-RU" sz="2400" b="1" dirty="0">
                <a:solidFill>
                  <a:srgbClr val="FFC000"/>
                </a:solidFill>
              </a:rPr>
              <a:t>оружия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18. Провести сравнительное исследование следов на </a:t>
            </a:r>
            <a:r>
              <a:rPr lang="ru-RU" sz="2400" b="1" dirty="0" smtClean="0">
                <a:solidFill>
                  <a:srgbClr val="FFC000"/>
                </a:solidFill>
              </a:rPr>
              <a:t>исследуемой гильзе </a:t>
            </a:r>
            <a:r>
              <a:rPr lang="ru-RU" sz="2400" b="1" dirty="0">
                <a:solidFill>
                  <a:srgbClr val="FFC000"/>
                </a:solidFill>
              </a:rPr>
              <a:t>и экспериментальных гильзах, стреляных в </a:t>
            </a:r>
            <a:r>
              <a:rPr lang="ru-RU" sz="2400" b="1" dirty="0" smtClean="0">
                <a:solidFill>
                  <a:srgbClr val="FFC000"/>
                </a:solidFill>
              </a:rPr>
              <a:t>представленном оружии</a:t>
            </a:r>
            <a:r>
              <a:rPr lang="ru-RU" sz="2400" b="1" dirty="0">
                <a:solidFill>
                  <a:srgbClr val="FFC000"/>
                </a:solidFill>
              </a:rPr>
              <a:t>. Рекомендуемый способ сравнения для статических следов </a:t>
            </a:r>
            <a:r>
              <a:rPr lang="ru-RU" sz="2400" b="1" dirty="0" smtClean="0">
                <a:solidFill>
                  <a:srgbClr val="FFC000"/>
                </a:solidFill>
              </a:rPr>
              <a:t>– сопоставление</a:t>
            </a:r>
            <a:r>
              <a:rPr lang="ru-RU" sz="2400" b="1" dirty="0">
                <a:solidFill>
                  <a:srgbClr val="FFC000"/>
                </a:solidFill>
              </a:rPr>
              <a:t>, для динамических – совмещение; в отдельных </a:t>
            </a:r>
            <a:r>
              <a:rPr lang="ru-RU" sz="2400" b="1" dirty="0" smtClean="0">
                <a:solidFill>
                  <a:srgbClr val="FFC000"/>
                </a:solidFill>
              </a:rPr>
              <a:t>случаях может </a:t>
            </a:r>
            <a:r>
              <a:rPr lang="ru-RU" sz="2400" b="1" dirty="0">
                <a:solidFill>
                  <a:srgbClr val="FFC000"/>
                </a:solidFill>
              </a:rPr>
              <a:t>использоваться наложение.</a:t>
            </a:r>
          </a:p>
        </p:txBody>
      </p:sp>
    </p:spTree>
    <p:extLst>
      <p:ext uri="{BB962C8B-B14F-4D97-AF65-F5344CB8AC3E}">
        <p14:creationId xmlns:p14="http://schemas.microsoft.com/office/powerpoint/2010/main" val="30746197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19. Оценить результаты сравнительного исследования: </a:t>
            </a:r>
            <a:r>
              <a:rPr lang="ru-RU" sz="2400" b="1" dirty="0" smtClean="0">
                <a:solidFill>
                  <a:srgbClr val="FFC000"/>
                </a:solidFill>
              </a:rPr>
              <a:t>выявленных </a:t>
            </a:r>
            <a:r>
              <a:rPr lang="ru-RU" sz="2400" b="1" dirty="0">
                <a:solidFill>
                  <a:srgbClr val="FFC000"/>
                </a:solidFill>
              </a:rPr>
              <a:t>совпадений и различий с учетом идентификационной </a:t>
            </a:r>
            <a:r>
              <a:rPr lang="ru-RU" sz="2400" b="1" dirty="0" smtClean="0">
                <a:solidFill>
                  <a:srgbClr val="FFC000"/>
                </a:solidFill>
              </a:rPr>
              <a:t>значимости следов</a:t>
            </a:r>
            <a:r>
              <a:rPr lang="ru-RU" sz="2400" b="1" dirty="0">
                <a:solidFill>
                  <a:srgbClr val="FFC000"/>
                </a:solidFill>
              </a:rPr>
              <a:t>; </a:t>
            </a:r>
            <a:r>
              <a:rPr lang="ru-RU" sz="2400" b="1" dirty="0" err="1">
                <a:solidFill>
                  <a:srgbClr val="FFC000"/>
                </a:solidFill>
              </a:rPr>
              <a:t>вариационности</a:t>
            </a:r>
            <a:r>
              <a:rPr lang="ru-RU" sz="2400" b="1" dirty="0">
                <a:solidFill>
                  <a:srgbClr val="FFC000"/>
                </a:solidFill>
              </a:rPr>
              <a:t> отображения признаков; изменения </a:t>
            </a:r>
            <a:r>
              <a:rPr lang="ru-RU" sz="2400" b="1" dirty="0" smtClean="0">
                <a:solidFill>
                  <a:srgbClr val="FFC000"/>
                </a:solidFill>
              </a:rPr>
              <a:t>микрорельефа </a:t>
            </a:r>
            <a:r>
              <a:rPr lang="ru-RU" sz="2400" b="1" dirty="0" err="1">
                <a:solidFill>
                  <a:srgbClr val="FFC000"/>
                </a:solidFill>
              </a:rPr>
              <a:t>следообразующих</a:t>
            </a:r>
            <a:r>
              <a:rPr lang="ru-RU" sz="2400" b="1" dirty="0">
                <a:solidFill>
                  <a:srgbClr val="FFC000"/>
                </a:solidFill>
              </a:rPr>
              <a:t> частей и деталей оружия вследствие износа</a:t>
            </a:r>
            <a:r>
              <a:rPr lang="ru-RU" sz="2400" b="1" dirty="0" smtClean="0">
                <a:solidFill>
                  <a:srgbClr val="FFC000"/>
                </a:solidFill>
              </a:rPr>
              <a:t>, коррозии</a:t>
            </a:r>
            <a:r>
              <a:rPr lang="ru-RU" sz="2400" b="1" dirty="0">
                <a:solidFill>
                  <a:srgbClr val="FFC000"/>
                </a:solidFill>
              </a:rPr>
              <a:t>, ремонта и других </a:t>
            </a:r>
            <a:r>
              <a:rPr lang="ru-RU" sz="2400" b="1" dirty="0" smtClean="0">
                <a:solidFill>
                  <a:srgbClr val="FFC000"/>
                </a:solidFill>
              </a:rPr>
              <a:t>факторов.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20. Сформулировать выводы. Вывод о тождестве (отсутствии </a:t>
            </a:r>
            <a:r>
              <a:rPr lang="ru-RU" sz="2400" b="1" dirty="0" smtClean="0">
                <a:solidFill>
                  <a:srgbClr val="FFC000"/>
                </a:solidFill>
              </a:rPr>
              <a:t>тождества</a:t>
            </a:r>
            <a:r>
              <a:rPr lang="ru-RU" sz="2400" b="1" dirty="0">
                <a:solidFill>
                  <a:srgbClr val="FFC000"/>
                </a:solidFill>
              </a:rPr>
              <a:t>) основывается на достоверной качественной и </a:t>
            </a:r>
            <a:r>
              <a:rPr lang="ru-RU" sz="2400" b="1" dirty="0" smtClean="0">
                <a:solidFill>
                  <a:srgbClr val="FFC000"/>
                </a:solidFill>
              </a:rPr>
              <a:t>количественной совокупности </a:t>
            </a:r>
            <a:r>
              <a:rPr lang="ru-RU" sz="2400" b="1" dirty="0">
                <a:solidFill>
                  <a:srgbClr val="FFC000"/>
                </a:solidFill>
              </a:rPr>
              <a:t>установленных совпадающих и различающихся </a:t>
            </a:r>
            <a:r>
              <a:rPr lang="ru-RU" sz="2400" b="1" dirty="0" smtClean="0">
                <a:solidFill>
                  <a:srgbClr val="FFC000"/>
                </a:solidFill>
              </a:rPr>
              <a:t>признаков</a:t>
            </a:r>
            <a:r>
              <a:rPr lang="ru-RU" sz="2400" b="1" dirty="0">
                <a:solidFill>
                  <a:srgbClr val="FFC000"/>
                </a:solidFill>
              </a:rPr>
              <a:t>, на их всесторонней оценке и объяснении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21. Зафиксировать выявленные совпадения или различия; </a:t>
            </a:r>
            <a:r>
              <a:rPr lang="ru-RU" sz="2400" b="1" dirty="0" smtClean="0">
                <a:solidFill>
                  <a:srgbClr val="FFC000"/>
                </a:solidFill>
              </a:rPr>
              <a:t>подготовить </a:t>
            </a:r>
            <a:r>
              <a:rPr lang="ru-RU" sz="2400" b="1" dirty="0">
                <a:solidFill>
                  <a:srgbClr val="FFC000"/>
                </a:solidFill>
              </a:rPr>
              <a:t>заключение эксперта и иллюстративный материал.</a:t>
            </a:r>
          </a:p>
        </p:txBody>
      </p:sp>
    </p:spTree>
    <p:extLst>
      <p:ext uri="{BB962C8B-B14F-4D97-AF65-F5344CB8AC3E}">
        <p14:creationId xmlns:p14="http://schemas.microsoft.com/office/powerpoint/2010/main" val="1241827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83225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Подзадачи</a:t>
            </a:r>
          </a:p>
          <a:p>
            <a:r>
              <a:rPr lang="ru-RU" sz="2400" b="1" dirty="0" smtClean="0">
                <a:solidFill>
                  <a:srgbClr val="FFC000"/>
                </a:solidFill>
              </a:rPr>
              <a:t>1. Установление вида и образца патрона, частью которого является выстрелянная пуля, дробь, картечь, а также огнестрельного оружия, для стрельбы из которого предназначен данный патрон.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690336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2. Определение типа, вида, системы, модели и образца оружия, из которого были выстреляны пуля, дробь, картечь.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077072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3. Установление пригодности следов частей и деталей огнестрельного оружия, отобразившихся на выстрелянной пуле, дроби, картечи, для идентификации.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3546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165" y="836712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Формулирование выводов </a:t>
            </a:r>
            <a:r>
              <a:rPr lang="ru-RU" sz="2400" b="1" dirty="0" smtClean="0">
                <a:solidFill>
                  <a:srgbClr val="FFC000"/>
                </a:solidFill>
              </a:rPr>
              <a:t>эксперта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По результатам проведенного исследования экспертом могут </a:t>
            </a:r>
            <a:r>
              <a:rPr lang="ru-RU" sz="2400" b="1" dirty="0" smtClean="0">
                <a:solidFill>
                  <a:srgbClr val="FFC000"/>
                </a:solidFill>
              </a:rPr>
              <a:t>быть сделаны </a:t>
            </a:r>
            <a:r>
              <a:rPr lang="ru-RU" sz="2400" b="1" dirty="0">
                <a:solidFill>
                  <a:srgbClr val="FFC000"/>
                </a:solidFill>
              </a:rPr>
              <a:t>положительный, отрицательный выводы о тождестве, а </a:t>
            </a:r>
            <a:r>
              <a:rPr lang="ru-RU" sz="2400" b="1" dirty="0" smtClean="0">
                <a:solidFill>
                  <a:srgbClr val="FFC000"/>
                </a:solidFill>
              </a:rPr>
              <a:t>также вывод </a:t>
            </a:r>
            <a:r>
              <a:rPr lang="ru-RU" sz="2400" b="1" dirty="0">
                <a:solidFill>
                  <a:srgbClr val="FFC000"/>
                </a:solidFill>
              </a:rPr>
              <a:t>о невозможности решения вопроса. Положительный и </a:t>
            </a:r>
            <a:r>
              <a:rPr lang="ru-RU" sz="2400" b="1" dirty="0" smtClean="0">
                <a:solidFill>
                  <a:srgbClr val="FFC000"/>
                </a:solidFill>
              </a:rPr>
              <a:t>отрицательный </a:t>
            </a:r>
            <a:r>
              <a:rPr lang="ru-RU" sz="2400" b="1" dirty="0">
                <a:solidFill>
                  <a:srgbClr val="FFC000"/>
                </a:solidFill>
              </a:rPr>
              <a:t>выводы могут быть даны как в категорической, так и в </a:t>
            </a:r>
            <a:r>
              <a:rPr lang="ru-RU" sz="2400" b="1" dirty="0" smtClean="0">
                <a:solidFill>
                  <a:srgbClr val="FFC000"/>
                </a:solidFill>
              </a:rPr>
              <a:t>предположительной </a:t>
            </a:r>
            <a:r>
              <a:rPr lang="ru-RU" sz="2400" b="1" dirty="0">
                <a:solidFill>
                  <a:srgbClr val="FFC000"/>
                </a:solidFill>
              </a:rPr>
              <a:t>(вероятной) форме.</a:t>
            </a:r>
          </a:p>
        </p:txBody>
      </p:sp>
    </p:spTree>
    <p:extLst>
      <p:ext uri="{BB962C8B-B14F-4D97-AF65-F5344CB8AC3E}">
        <p14:creationId xmlns:p14="http://schemas.microsoft.com/office/powerpoint/2010/main" val="29230283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ИДЕНТИФИКАЦИЯ НАРЕЗНОГО ОГНЕСТРЕЛЬНОГО</a:t>
            </a:r>
          </a:p>
          <a:p>
            <a:pPr algn="ctr"/>
            <a:r>
              <a:rPr lang="ru-RU" sz="2400" b="1" dirty="0">
                <a:solidFill>
                  <a:srgbClr val="FFC000"/>
                </a:solidFill>
              </a:rPr>
              <a:t>ОРУЖИЯ ПО СЛЕДАМ НА </a:t>
            </a:r>
            <a:r>
              <a:rPr lang="ru-RU" sz="2400" b="1" dirty="0" smtClean="0">
                <a:solidFill>
                  <a:srgbClr val="FFC000"/>
                </a:solidFill>
              </a:rPr>
              <a:t>ВЫСТРЕЛЯННЫХ </a:t>
            </a:r>
            <a:r>
              <a:rPr lang="ru-RU" sz="2400" b="1" dirty="0">
                <a:solidFill>
                  <a:srgbClr val="FFC000"/>
                </a:solidFill>
              </a:rPr>
              <a:t>ПУЛЯХ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96752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Экспертная </a:t>
            </a:r>
            <a:r>
              <a:rPr lang="ru-RU" sz="2400" b="1" dirty="0" smtClean="0">
                <a:solidFill>
                  <a:srgbClr val="FFC000"/>
                </a:solidFill>
              </a:rPr>
              <a:t>задача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Установление наличия или отсутствия тождества </a:t>
            </a:r>
            <a:r>
              <a:rPr lang="ru-RU" sz="2400" b="1" dirty="0" smtClean="0">
                <a:solidFill>
                  <a:srgbClr val="FFC000"/>
                </a:solidFill>
              </a:rPr>
              <a:t>исследуемого экземпляра </a:t>
            </a:r>
            <a:r>
              <a:rPr lang="ru-RU" sz="2400" b="1" dirty="0">
                <a:solidFill>
                  <a:srgbClr val="FFC000"/>
                </a:solidFill>
              </a:rPr>
              <a:t>огнестрельного оружия по следам его частей и деталей </a:t>
            </a:r>
            <a:r>
              <a:rPr lang="ru-RU" sz="2400" b="1" dirty="0" smtClean="0">
                <a:solidFill>
                  <a:srgbClr val="FFC000"/>
                </a:solidFill>
              </a:rPr>
              <a:t>на выстрелянных </a:t>
            </a:r>
            <a:r>
              <a:rPr lang="ru-RU" sz="2400" b="1" dirty="0">
                <a:solidFill>
                  <a:srgbClr val="FFC000"/>
                </a:solidFill>
              </a:rPr>
              <a:t>пулях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pPr algn="ctr"/>
            <a:r>
              <a:rPr lang="ru-RU" sz="2400" b="1" dirty="0">
                <a:solidFill>
                  <a:srgbClr val="FFC000"/>
                </a:solidFill>
              </a:rPr>
              <a:t>Объекты </a:t>
            </a:r>
            <a:r>
              <a:rPr lang="ru-RU" sz="2400" b="1" dirty="0" smtClean="0">
                <a:solidFill>
                  <a:srgbClr val="FFC000"/>
                </a:solidFill>
              </a:rPr>
              <a:t>исследования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Нарезное огнестрельное оружие промышленного, кустарного </a:t>
            </a:r>
            <a:r>
              <a:rPr lang="ru-RU" sz="2400" b="1" dirty="0" smtClean="0">
                <a:solidFill>
                  <a:srgbClr val="FFC000"/>
                </a:solidFill>
              </a:rPr>
              <a:t>или самодельного </a:t>
            </a:r>
            <a:r>
              <a:rPr lang="ru-RU" sz="2400" b="1" dirty="0">
                <a:solidFill>
                  <a:srgbClr val="FFC000"/>
                </a:solidFill>
              </a:rPr>
              <a:t>изготовления и его составные части (ствол, глушитель</a:t>
            </a:r>
            <a:r>
              <a:rPr lang="ru-RU" sz="2400" b="1" dirty="0" smtClean="0">
                <a:solidFill>
                  <a:srgbClr val="FFC000"/>
                </a:solidFill>
              </a:rPr>
              <a:t>, затвор</a:t>
            </a:r>
            <a:r>
              <a:rPr lang="ru-RU" sz="2400" b="1" dirty="0">
                <a:solidFill>
                  <a:srgbClr val="FFC000"/>
                </a:solidFill>
              </a:rPr>
              <a:t>, ударно-спусковой механизм, барабан, магазин и т.п</a:t>
            </a:r>
            <a:r>
              <a:rPr lang="ru-RU" sz="2400" b="1" dirty="0" smtClean="0">
                <a:solidFill>
                  <a:srgbClr val="FFC000"/>
                </a:solidFill>
              </a:rPr>
              <a:t>.), выстрелянные </a:t>
            </a:r>
            <a:r>
              <a:rPr lang="ru-RU" sz="2400" b="1" dirty="0">
                <a:solidFill>
                  <a:srgbClr val="FFC000"/>
                </a:solidFill>
              </a:rPr>
              <a:t>пули, их составные части и фрагменты 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694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7617" y="476672"/>
            <a:ext cx="79208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Сущность </a:t>
            </a:r>
            <a:r>
              <a:rPr lang="ru-RU" sz="2400" b="1" dirty="0" smtClean="0">
                <a:solidFill>
                  <a:srgbClr val="FFC000"/>
                </a:solidFill>
              </a:rPr>
              <a:t>методики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Выявление, анализ, сравнение и оценка признаков частей и </a:t>
            </a:r>
            <a:r>
              <a:rPr lang="ru-RU" sz="2400" b="1" dirty="0" smtClean="0">
                <a:solidFill>
                  <a:srgbClr val="FFC000"/>
                </a:solidFill>
              </a:rPr>
              <a:t>деталей </a:t>
            </a:r>
            <a:r>
              <a:rPr lang="ru-RU" sz="2400" b="1" dirty="0">
                <a:solidFill>
                  <a:srgbClr val="FFC000"/>
                </a:solidFill>
              </a:rPr>
              <a:t>оружия </a:t>
            </a:r>
            <a:r>
              <a:rPr lang="ru-RU" sz="2400" b="1" dirty="0" smtClean="0">
                <a:solidFill>
                  <a:srgbClr val="FFC000"/>
                </a:solidFill>
              </a:rPr>
              <a:t>в </a:t>
            </a:r>
            <a:r>
              <a:rPr lang="ru-RU" sz="2400" b="1" dirty="0">
                <a:solidFill>
                  <a:srgbClr val="FFC000"/>
                </a:solidFill>
              </a:rPr>
              <a:t>следах на исследуемых и экспериментальных пулях </a:t>
            </a:r>
            <a:r>
              <a:rPr lang="ru-RU" sz="2400" b="1" dirty="0" smtClean="0">
                <a:solidFill>
                  <a:srgbClr val="FFC000"/>
                </a:solidFill>
              </a:rPr>
              <a:t>в целях </a:t>
            </a:r>
            <a:r>
              <a:rPr lang="ru-RU" sz="2400" b="1" dirty="0">
                <a:solidFill>
                  <a:srgbClr val="FFC000"/>
                </a:solidFill>
              </a:rPr>
              <a:t>установления наличия или отсутствия тождества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Подзадачи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1. Установление вида и образца патрона, частью которого </a:t>
            </a:r>
            <a:r>
              <a:rPr lang="ru-RU" sz="2400" b="1" dirty="0" smtClean="0">
                <a:solidFill>
                  <a:srgbClr val="FFC000"/>
                </a:solidFill>
              </a:rPr>
              <a:t>является выстрелянная </a:t>
            </a:r>
            <a:r>
              <a:rPr lang="ru-RU" sz="2400" b="1" dirty="0">
                <a:solidFill>
                  <a:srgbClr val="FFC000"/>
                </a:solidFill>
              </a:rPr>
              <a:t>пуля, а также огнестрельного оружия, </a:t>
            </a:r>
            <a:r>
              <a:rPr lang="ru-RU" sz="2400" b="1" dirty="0" smtClean="0">
                <a:solidFill>
                  <a:srgbClr val="FFC000"/>
                </a:solidFill>
              </a:rPr>
              <a:t>для стрельбы </a:t>
            </a:r>
            <a:r>
              <a:rPr lang="ru-RU" sz="2400" b="1" dirty="0">
                <a:solidFill>
                  <a:srgbClr val="FFC000"/>
                </a:solidFill>
              </a:rPr>
              <a:t>из которого предназначен данный патрон.</a:t>
            </a:r>
          </a:p>
        </p:txBody>
      </p:sp>
    </p:spTree>
    <p:extLst>
      <p:ext uri="{BB962C8B-B14F-4D97-AF65-F5344CB8AC3E}">
        <p14:creationId xmlns:p14="http://schemas.microsoft.com/office/powerpoint/2010/main" val="32865805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2. Определение типа, вида, системы, модели и образца оружия</a:t>
            </a:r>
            <a:r>
              <a:rPr lang="ru-RU" sz="2400" b="1" dirty="0" smtClean="0">
                <a:solidFill>
                  <a:srgbClr val="FFC000"/>
                </a:solidFill>
              </a:rPr>
              <a:t>, из </a:t>
            </a:r>
            <a:r>
              <a:rPr lang="ru-RU" sz="2400" b="1" dirty="0">
                <a:solidFill>
                  <a:srgbClr val="FFC000"/>
                </a:solidFill>
              </a:rPr>
              <a:t>которого была </a:t>
            </a:r>
            <a:r>
              <a:rPr lang="ru-RU" sz="2400" b="1" dirty="0" smtClean="0">
                <a:solidFill>
                  <a:srgbClr val="FFC000"/>
                </a:solidFill>
              </a:rPr>
              <a:t>выстреляна </a:t>
            </a:r>
            <a:r>
              <a:rPr lang="ru-RU" sz="2400" b="1" dirty="0">
                <a:solidFill>
                  <a:srgbClr val="FFC000"/>
                </a:solidFill>
              </a:rPr>
              <a:t>пуля.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492561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3. Установление пригодности следов частей и деталей </a:t>
            </a:r>
            <a:r>
              <a:rPr lang="ru-RU" sz="2400" b="1" dirty="0" smtClean="0">
                <a:solidFill>
                  <a:srgbClr val="FFC000"/>
                </a:solidFill>
              </a:rPr>
              <a:t>огнестрельного </a:t>
            </a:r>
            <a:r>
              <a:rPr lang="ru-RU" sz="2400" b="1" dirty="0">
                <a:solidFill>
                  <a:srgbClr val="FFC000"/>
                </a:solidFill>
              </a:rPr>
              <a:t>оружия, отобразившихся на </a:t>
            </a:r>
            <a:r>
              <a:rPr lang="ru-RU" sz="2400" b="1" dirty="0" smtClean="0">
                <a:solidFill>
                  <a:srgbClr val="FFC000"/>
                </a:solidFill>
              </a:rPr>
              <a:t>выстрелянной </a:t>
            </a:r>
            <a:r>
              <a:rPr lang="ru-RU" sz="2400" b="1" dirty="0">
                <a:solidFill>
                  <a:srgbClr val="FFC000"/>
                </a:solidFill>
              </a:rPr>
              <a:t>пуле, </a:t>
            </a:r>
            <a:r>
              <a:rPr lang="ru-RU" sz="2400" b="1" dirty="0" smtClean="0">
                <a:solidFill>
                  <a:srgbClr val="FFC000"/>
                </a:solidFill>
              </a:rPr>
              <a:t>для идентификации</a:t>
            </a:r>
            <a:r>
              <a:rPr lang="ru-RU" sz="2400" b="1" dirty="0">
                <a:solidFill>
                  <a:srgbClr val="FFC000"/>
                </a:solidFill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852936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4. Определение типа, вида, системы, модели, образца </a:t>
            </a:r>
            <a:r>
              <a:rPr lang="ru-RU" sz="2400" b="1" dirty="0" smtClean="0">
                <a:solidFill>
                  <a:srgbClr val="FFC000"/>
                </a:solidFill>
              </a:rPr>
              <a:t>представленного </a:t>
            </a:r>
            <a:r>
              <a:rPr lang="ru-RU" sz="2400" b="1" dirty="0">
                <a:solidFill>
                  <a:srgbClr val="FFC000"/>
                </a:solidFill>
              </a:rPr>
              <a:t>огнестрельного оружия и пригодности его к стрельбе (</a:t>
            </a:r>
            <a:r>
              <a:rPr lang="ru-RU" sz="2400" b="1" dirty="0" smtClean="0">
                <a:solidFill>
                  <a:srgbClr val="FFC000"/>
                </a:solidFill>
              </a:rPr>
              <a:t>производству </a:t>
            </a:r>
            <a:r>
              <a:rPr lang="ru-RU" sz="2400" b="1" dirty="0">
                <a:solidFill>
                  <a:srgbClr val="FFC000"/>
                </a:solidFill>
              </a:rPr>
              <a:t>выстрелов).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069628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5. Получение экспериментальных образцов </a:t>
            </a:r>
            <a:r>
              <a:rPr lang="ru-RU" sz="2400" b="1" dirty="0" smtClean="0">
                <a:solidFill>
                  <a:srgbClr val="FFC000"/>
                </a:solidFill>
              </a:rPr>
              <a:t>выстрелянных пуль со </a:t>
            </a:r>
            <a:r>
              <a:rPr lang="ru-RU" sz="2400" b="1" dirty="0">
                <a:solidFill>
                  <a:srgbClr val="FFC000"/>
                </a:solidFill>
              </a:rPr>
              <a:t>следами частей и деталей исследуемого оружия.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5085184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6. Установление наличия или отсутствия тождества </a:t>
            </a:r>
            <a:r>
              <a:rPr lang="ru-RU" sz="2400" b="1" dirty="0" smtClean="0">
                <a:solidFill>
                  <a:srgbClr val="FFC000"/>
                </a:solidFill>
              </a:rPr>
              <a:t>исследуемого </a:t>
            </a:r>
            <a:r>
              <a:rPr lang="ru-RU" sz="2400" b="1" dirty="0">
                <a:solidFill>
                  <a:srgbClr val="FFC000"/>
                </a:solidFill>
              </a:rPr>
              <a:t>экземпляра огнестрельного оружия.</a:t>
            </a:r>
          </a:p>
        </p:txBody>
      </p:sp>
    </p:spTree>
    <p:extLst>
      <p:ext uri="{BB962C8B-B14F-4D97-AF65-F5344CB8AC3E}">
        <p14:creationId xmlns:p14="http://schemas.microsoft.com/office/powerpoint/2010/main" val="194675446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Последовательность действий </a:t>
            </a:r>
            <a:r>
              <a:rPr lang="ru-RU" sz="2400" b="1" dirty="0" smtClean="0">
                <a:solidFill>
                  <a:srgbClr val="FFC000"/>
                </a:solidFill>
              </a:rPr>
              <a:t>эксперта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1. Ознакомиться с постановлением (определением) о </a:t>
            </a:r>
            <a:r>
              <a:rPr lang="ru-RU" sz="2400" b="1" dirty="0" smtClean="0">
                <a:solidFill>
                  <a:srgbClr val="FFC000"/>
                </a:solidFill>
              </a:rPr>
              <a:t>назначении экспертизы</a:t>
            </a:r>
            <a:r>
              <a:rPr lang="ru-RU" sz="2400" b="1" dirty="0">
                <a:solidFill>
                  <a:srgbClr val="FFC000"/>
                </a:solidFill>
              </a:rPr>
              <a:t>. Осмотреть и зафиксировать упаковку объектов, ее </a:t>
            </a:r>
            <a:r>
              <a:rPr lang="ru-RU" sz="2400" b="1" dirty="0" smtClean="0">
                <a:solidFill>
                  <a:srgbClr val="FFC000"/>
                </a:solidFill>
              </a:rPr>
              <a:t>целостность </a:t>
            </a:r>
            <a:r>
              <a:rPr lang="ru-RU" sz="2400" b="1" dirty="0">
                <a:solidFill>
                  <a:srgbClr val="FFC000"/>
                </a:solidFill>
              </a:rPr>
              <a:t>и состояние, наличие на ней оттисков печатей, штампов, а </a:t>
            </a:r>
            <a:r>
              <a:rPr lang="ru-RU" sz="2400" b="1" dirty="0" smtClean="0">
                <a:solidFill>
                  <a:srgbClr val="FFC000"/>
                </a:solidFill>
              </a:rPr>
              <a:t>также соответствующих </a:t>
            </a:r>
            <a:r>
              <a:rPr lang="ru-RU" sz="2400" b="1" dirty="0">
                <a:solidFill>
                  <a:srgbClr val="FFC000"/>
                </a:solidFill>
              </a:rPr>
              <a:t>пояснительных надписей и текстов. Вскрыть </a:t>
            </a:r>
            <a:r>
              <a:rPr lang="ru-RU" sz="2400" b="1" dirty="0" smtClean="0">
                <a:solidFill>
                  <a:srgbClr val="FFC000"/>
                </a:solidFill>
              </a:rPr>
              <a:t>упаковку </a:t>
            </a:r>
            <a:r>
              <a:rPr lang="ru-RU" sz="2400" b="1" dirty="0">
                <a:solidFill>
                  <a:srgbClr val="FFC000"/>
                </a:solidFill>
              </a:rPr>
              <a:t>и установить соответствие представленных объектов их перечню,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указанному в постановлении (определении) о назначении экспертизы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365104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2. С соблюдением необходимых мер безопасности провести </a:t>
            </a:r>
            <a:r>
              <a:rPr lang="ru-RU" sz="2400" b="1" dirty="0" smtClean="0">
                <a:solidFill>
                  <a:srgbClr val="FFC000"/>
                </a:solidFill>
              </a:rPr>
              <a:t>осмотр и </a:t>
            </a:r>
            <a:r>
              <a:rPr lang="ru-RU" sz="2400" b="1" dirty="0">
                <a:solidFill>
                  <a:srgbClr val="FFC000"/>
                </a:solidFill>
              </a:rPr>
              <a:t>детальное исследование огнестрельного оружия, пуль и других </a:t>
            </a:r>
            <a:r>
              <a:rPr lang="ru-RU" sz="2400" b="1" dirty="0" smtClean="0">
                <a:solidFill>
                  <a:srgbClr val="FFC000"/>
                </a:solidFill>
              </a:rPr>
              <a:t>объектов исследования.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9030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87025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3. Отметить положение деталей запирающего, ударно-спускового</a:t>
            </a:r>
            <a:r>
              <a:rPr lang="ru-RU" sz="2400" b="1" dirty="0" smtClean="0">
                <a:solidFill>
                  <a:srgbClr val="FFC000"/>
                </a:solidFill>
              </a:rPr>
              <a:t>, предохранительного </a:t>
            </a:r>
            <a:r>
              <a:rPr lang="ru-RU" sz="2400" b="1" dirty="0">
                <a:solidFill>
                  <a:srgbClr val="FFC000"/>
                </a:solidFill>
              </a:rPr>
              <a:t>и других механизмов, сигнальных </a:t>
            </a:r>
            <a:r>
              <a:rPr lang="ru-RU" sz="2400" b="1" dirty="0" smtClean="0">
                <a:solidFill>
                  <a:srgbClr val="FFC000"/>
                </a:solidFill>
              </a:rPr>
              <a:t>приспособлений</a:t>
            </a:r>
            <a:r>
              <a:rPr lang="ru-RU" sz="2400" b="1" dirty="0">
                <a:solidFill>
                  <a:srgbClr val="FFC000"/>
                </a:solidFill>
              </a:rPr>
              <a:t>. Извлечь магазин (при его наличии); проверить, не имеется ли </a:t>
            </a:r>
            <a:r>
              <a:rPr lang="ru-RU" sz="2400" b="1" dirty="0" smtClean="0">
                <a:solidFill>
                  <a:srgbClr val="FFC000"/>
                </a:solidFill>
              </a:rPr>
              <a:t>патрон </a:t>
            </a:r>
            <a:r>
              <a:rPr lang="ru-RU" sz="2400" b="1" dirty="0">
                <a:solidFill>
                  <a:srgbClr val="FFC000"/>
                </a:solidFill>
              </a:rPr>
              <a:t>в патроннике (каморах барабана). При наличии патрона (гильзы)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в патроннике (каморах барабана) разрядить оружие; указать, в </a:t>
            </a:r>
            <a:r>
              <a:rPr lang="ru-RU" sz="2400" b="1" dirty="0" smtClean="0">
                <a:solidFill>
                  <a:srgbClr val="FFC000"/>
                </a:solidFill>
              </a:rPr>
              <a:t>патроннике </a:t>
            </a:r>
            <a:r>
              <a:rPr lang="ru-RU" sz="2400" b="1" dirty="0">
                <a:solidFill>
                  <a:srgbClr val="FFC000"/>
                </a:solidFill>
              </a:rPr>
              <a:t>какого ствола (каморе барабана) находился патрон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4. Отметить состояние оружия – наличие загрязнений, коррозии</a:t>
            </a:r>
            <a:r>
              <a:rPr lang="ru-RU" sz="2400" b="1" dirty="0" smtClean="0">
                <a:solidFill>
                  <a:srgbClr val="FFC000"/>
                </a:solidFill>
              </a:rPr>
              <a:t>, копоти</a:t>
            </a:r>
            <a:r>
              <a:rPr lang="ru-RU" sz="2400" b="1" dirty="0">
                <a:solidFill>
                  <a:srgbClr val="FFC000"/>
                </a:solidFill>
              </a:rPr>
              <a:t>, деформации, маркировки и др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5. Сфотографировать пулю, оружие и их маркировочные </a:t>
            </a:r>
            <a:r>
              <a:rPr lang="ru-RU" sz="2400" b="1" dirty="0" smtClean="0">
                <a:solidFill>
                  <a:srgbClr val="FFC000"/>
                </a:solidFill>
              </a:rPr>
              <a:t>обозначения</a:t>
            </a:r>
            <a:r>
              <a:rPr lang="ru-RU" sz="2400" b="1" dirty="0">
                <a:solidFill>
                  <a:srgbClr val="FFC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97976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06489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6. Осмотреть пулю и установить ее конструкцию (оболочечная, </a:t>
            </a:r>
            <a:r>
              <a:rPr lang="ru-RU" sz="2400" b="1" dirty="0" err="1" smtClean="0">
                <a:solidFill>
                  <a:srgbClr val="FFC000"/>
                </a:solidFill>
              </a:rPr>
              <a:t>безоболочечная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b="1" dirty="0">
                <a:solidFill>
                  <a:srgbClr val="FFC000"/>
                </a:solidFill>
              </a:rPr>
              <a:t>и т.д.), форму, вид, тип и цвет материала оболочки и </a:t>
            </a:r>
            <a:r>
              <a:rPr lang="ru-RU" sz="2400" b="1" dirty="0" smtClean="0">
                <a:solidFill>
                  <a:srgbClr val="FFC000"/>
                </a:solidFill>
              </a:rPr>
              <a:t>сердечника</a:t>
            </a:r>
            <a:r>
              <a:rPr lang="ru-RU" sz="2400" b="1" dirty="0">
                <a:solidFill>
                  <a:srgbClr val="FFC000"/>
                </a:solidFill>
              </a:rPr>
              <a:t>, способ крепления пули в гильзе, другие конструктивные особенности</a:t>
            </a:r>
            <a:r>
              <a:rPr lang="ru-RU" sz="2400" b="1" dirty="0" smtClean="0">
                <a:solidFill>
                  <a:srgbClr val="FFC000"/>
                </a:solidFill>
              </a:rPr>
              <a:t>, а </a:t>
            </a:r>
            <a:r>
              <a:rPr lang="ru-RU" sz="2400" b="1" dirty="0">
                <a:solidFill>
                  <a:srgbClr val="FFC000"/>
                </a:solidFill>
              </a:rPr>
              <a:t>также возможные маркировки. Зафиксировать размерные и весовые </a:t>
            </a:r>
            <a:r>
              <a:rPr lang="ru-RU" sz="2400" b="1" dirty="0" smtClean="0">
                <a:solidFill>
                  <a:srgbClr val="FFC000"/>
                </a:solidFill>
              </a:rPr>
              <a:t>характеристики </a:t>
            </a:r>
            <a:r>
              <a:rPr lang="ru-RU" sz="2400" b="1" dirty="0">
                <a:solidFill>
                  <a:srgbClr val="FFC000"/>
                </a:solidFill>
              </a:rPr>
              <a:t>пули – длину, диаметр ведущей части, </a:t>
            </a:r>
            <a:r>
              <a:rPr lang="ru-RU" sz="2400" b="1" dirty="0" smtClean="0">
                <a:solidFill>
                  <a:srgbClr val="FFC000"/>
                </a:solidFill>
              </a:rPr>
              <a:t>массу.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212976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7. Сравнить конструктивные характеристики пули и </a:t>
            </a:r>
            <a:r>
              <a:rPr lang="ru-RU" sz="2400" b="1" dirty="0" smtClean="0">
                <a:solidFill>
                  <a:srgbClr val="FFC000"/>
                </a:solidFill>
              </a:rPr>
              <a:t>маркировочные </a:t>
            </a:r>
            <a:r>
              <a:rPr lang="ru-RU" sz="2400" b="1" dirty="0">
                <a:solidFill>
                  <a:srgbClr val="FFC000"/>
                </a:solidFill>
              </a:rPr>
              <a:t>обозначения со справочными материалами; установить тип, вид </a:t>
            </a:r>
            <a:r>
              <a:rPr lang="ru-RU" sz="2400" b="1" dirty="0" smtClean="0">
                <a:solidFill>
                  <a:srgbClr val="FFC000"/>
                </a:solidFill>
              </a:rPr>
              <a:t>и образец </a:t>
            </a:r>
            <a:r>
              <a:rPr lang="ru-RU" sz="2400" b="1" dirty="0">
                <a:solidFill>
                  <a:srgbClr val="FFC000"/>
                </a:solidFill>
              </a:rPr>
              <a:t>патрона, частью которого является пуля. При </a:t>
            </a:r>
            <a:r>
              <a:rPr lang="ru-RU" sz="2400" b="1" dirty="0" smtClean="0">
                <a:solidFill>
                  <a:srgbClr val="FFC000"/>
                </a:solidFill>
              </a:rPr>
              <a:t>невозможности решения </a:t>
            </a:r>
            <a:r>
              <a:rPr lang="ru-RU" sz="2400" b="1" dirty="0">
                <a:solidFill>
                  <a:srgbClr val="FFC000"/>
                </a:solidFill>
              </a:rPr>
              <a:t>данной подзадачи продолжить исследование, руководствуясь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имеющимися данными.</a:t>
            </a:r>
          </a:p>
        </p:txBody>
      </p:sp>
    </p:spTree>
    <p:extLst>
      <p:ext uri="{BB962C8B-B14F-4D97-AF65-F5344CB8AC3E}">
        <p14:creationId xmlns:p14="http://schemas.microsoft.com/office/powerpoint/2010/main" val="23230826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12845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8. Изучить конструктивные характеристики оружия, </a:t>
            </a:r>
            <a:r>
              <a:rPr lang="ru-RU" sz="2400" b="1" dirty="0" smtClean="0">
                <a:solidFill>
                  <a:srgbClr val="FFC000"/>
                </a:solidFill>
              </a:rPr>
              <a:t>расположение и </a:t>
            </a:r>
            <a:r>
              <a:rPr lang="ru-RU" sz="2400" b="1" dirty="0">
                <a:solidFill>
                  <a:srgbClr val="FFC000"/>
                </a:solidFill>
              </a:rPr>
              <a:t>содержание маркировочных обозначений, соответствие или </a:t>
            </a:r>
            <a:r>
              <a:rPr lang="ru-RU" sz="2400" b="1" dirty="0" smtClean="0">
                <a:solidFill>
                  <a:srgbClr val="FFC000"/>
                </a:solidFill>
              </a:rPr>
              <a:t>различие </a:t>
            </a:r>
            <a:r>
              <a:rPr lang="ru-RU" sz="2400" b="1" dirty="0">
                <a:solidFill>
                  <a:srgbClr val="FFC000"/>
                </a:solidFill>
              </a:rPr>
              <a:t>их на частях и деталях оружия. Используя справочные материалы</a:t>
            </a:r>
            <a:r>
              <a:rPr lang="ru-RU" sz="2400" b="1" dirty="0" smtClean="0">
                <a:solidFill>
                  <a:srgbClr val="FFC000"/>
                </a:solidFill>
              </a:rPr>
              <a:t>, установить </a:t>
            </a:r>
            <a:r>
              <a:rPr lang="ru-RU" sz="2400" b="1" dirty="0">
                <a:solidFill>
                  <a:srgbClr val="FFC000"/>
                </a:solidFill>
              </a:rPr>
              <a:t>тип, вид, систему, модель, образец оружия и образец </a:t>
            </a:r>
            <a:r>
              <a:rPr lang="ru-RU" sz="2400" b="1" dirty="0" smtClean="0">
                <a:solidFill>
                  <a:srgbClr val="FFC000"/>
                </a:solidFill>
              </a:rPr>
              <a:t>штатного </a:t>
            </a:r>
            <a:r>
              <a:rPr lang="ru-RU" sz="2400" b="1" dirty="0">
                <a:solidFill>
                  <a:srgbClr val="FFC000"/>
                </a:solidFill>
              </a:rPr>
              <a:t>патрона, предназначенного для стрельбы из данного оружия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9. Изучить взаимодействие деталей и механизмов оружия; </a:t>
            </a:r>
            <a:r>
              <a:rPr lang="ru-RU" sz="2400" b="1" dirty="0" smtClean="0">
                <a:solidFill>
                  <a:srgbClr val="FFC000"/>
                </a:solidFill>
              </a:rPr>
              <a:t>разобрать </a:t>
            </a:r>
            <a:r>
              <a:rPr lang="ru-RU" sz="2400" b="1" dirty="0">
                <a:solidFill>
                  <a:srgbClr val="FFC000"/>
                </a:solidFill>
              </a:rPr>
              <a:t>оружие и проанализировать состояние его деталей и механизмов</a:t>
            </a:r>
            <a:r>
              <a:rPr lang="ru-RU" sz="2400" b="1" dirty="0" smtClean="0">
                <a:solidFill>
                  <a:srgbClr val="FFC000"/>
                </a:solidFill>
              </a:rPr>
              <a:t>. В </a:t>
            </a:r>
            <a:r>
              <a:rPr lang="ru-RU" sz="2400" b="1" dirty="0">
                <a:solidFill>
                  <a:srgbClr val="FFC000"/>
                </a:solidFill>
              </a:rPr>
              <a:t>процессе разборки зафиксировать соответствие или </a:t>
            </a:r>
            <a:r>
              <a:rPr lang="ru-RU" sz="2400" b="1" dirty="0" smtClean="0">
                <a:solidFill>
                  <a:srgbClr val="FFC000"/>
                </a:solidFill>
              </a:rPr>
              <a:t>несоответствие номеров </a:t>
            </a:r>
            <a:r>
              <a:rPr lang="ru-RU" sz="2400" b="1" dirty="0">
                <a:solidFill>
                  <a:srgbClr val="FFC000"/>
                </a:solidFill>
              </a:rPr>
              <a:t>на частях и деталях, а также факты замены стандартных </a:t>
            </a:r>
            <a:r>
              <a:rPr lang="ru-RU" sz="2400" b="1" dirty="0" smtClean="0">
                <a:solidFill>
                  <a:srgbClr val="FFC000"/>
                </a:solidFill>
              </a:rPr>
              <a:t>деталей </a:t>
            </a:r>
            <a:r>
              <a:rPr lang="ru-RU" sz="2400" b="1" dirty="0">
                <a:solidFill>
                  <a:srgbClr val="FFC000"/>
                </a:solidFill>
              </a:rPr>
              <a:t>самодельными. Определить правильность сборки оружия.</a:t>
            </a:r>
          </a:p>
        </p:txBody>
      </p:sp>
    </p:spTree>
    <p:extLst>
      <p:ext uri="{BB962C8B-B14F-4D97-AF65-F5344CB8AC3E}">
        <p14:creationId xmlns:p14="http://schemas.microsoft.com/office/powerpoint/2010/main" val="18547622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4721" y="404664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10. Определить, может ли образец патрона, частью которого </a:t>
            </a:r>
            <a:r>
              <a:rPr lang="ru-RU" sz="2400" b="1" dirty="0" smtClean="0">
                <a:solidFill>
                  <a:srgbClr val="FFC000"/>
                </a:solidFill>
              </a:rPr>
              <a:t>является </a:t>
            </a:r>
            <a:r>
              <a:rPr lang="ru-RU" sz="2400" b="1" dirty="0">
                <a:solidFill>
                  <a:srgbClr val="FFC000"/>
                </a:solidFill>
              </a:rPr>
              <a:t>пуля, представленная на исследование, использоваться в </a:t>
            </a:r>
            <a:r>
              <a:rPr lang="ru-RU" sz="2400" b="1" dirty="0" smtClean="0">
                <a:solidFill>
                  <a:srgbClr val="FFC000"/>
                </a:solidFill>
              </a:rPr>
              <a:t>представленном оружии.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58" y="1844824"/>
            <a:ext cx="80320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11. Выявить и изучить следы частей и деталей огнестрельного </a:t>
            </a:r>
            <a:r>
              <a:rPr lang="ru-RU" sz="2400" b="1" dirty="0" smtClean="0">
                <a:solidFill>
                  <a:srgbClr val="FFC000"/>
                </a:solidFill>
              </a:rPr>
              <a:t>оружия</a:t>
            </a:r>
            <a:r>
              <a:rPr lang="ru-RU" sz="2400" b="1" dirty="0">
                <a:solidFill>
                  <a:srgbClr val="FFC000"/>
                </a:solidFill>
              </a:rPr>
              <a:t>, имеющиеся на пуле, и их основные параметры: наличие или </a:t>
            </a:r>
            <a:r>
              <a:rPr lang="ru-RU" sz="2400" b="1" dirty="0" smtClean="0">
                <a:solidFill>
                  <a:srgbClr val="FFC000"/>
                </a:solidFill>
              </a:rPr>
              <a:t>отсутствие </a:t>
            </a:r>
            <a:r>
              <a:rPr lang="ru-RU" sz="2400" b="1" dirty="0">
                <a:solidFill>
                  <a:srgbClr val="FFC000"/>
                </a:solidFill>
              </a:rPr>
              <a:t>нарезов; их количество, направление, ширина и угол </a:t>
            </a:r>
            <a:r>
              <a:rPr lang="ru-RU" sz="2400" b="1" dirty="0" smtClean="0">
                <a:solidFill>
                  <a:srgbClr val="FFC000"/>
                </a:solidFill>
              </a:rPr>
              <a:t>наклона нарезов</a:t>
            </a:r>
            <a:r>
              <a:rPr lang="ru-RU" sz="2400" b="1" dirty="0">
                <a:solidFill>
                  <a:srgbClr val="FFC000"/>
                </a:solidFill>
              </a:rPr>
              <a:t>; степень изношенности канала ствола; наличие газоотводного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отверстия в канале ствола и т.п.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5094" y="4146221"/>
            <a:ext cx="803207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12. Используя справочные материалы, установить тип, вид, </a:t>
            </a:r>
            <a:r>
              <a:rPr lang="ru-RU" sz="2400" b="1" dirty="0" smtClean="0">
                <a:solidFill>
                  <a:srgbClr val="FFC000"/>
                </a:solidFill>
              </a:rPr>
              <a:t>систему</a:t>
            </a:r>
            <a:r>
              <a:rPr lang="ru-RU" sz="2400" b="1" dirty="0">
                <a:solidFill>
                  <a:srgbClr val="FFC000"/>
                </a:solidFill>
              </a:rPr>
              <a:t>, модель, группу моделей, образец оружия, из которого была </a:t>
            </a:r>
            <a:r>
              <a:rPr lang="ru-RU" sz="2400" b="1" dirty="0" smtClean="0">
                <a:solidFill>
                  <a:srgbClr val="FFC000"/>
                </a:solidFill>
              </a:rPr>
              <a:t>выстреляна </a:t>
            </a:r>
            <a:r>
              <a:rPr lang="ru-RU" sz="2400" b="1" dirty="0">
                <a:solidFill>
                  <a:srgbClr val="FFC000"/>
                </a:solidFill>
              </a:rPr>
              <a:t>данная пуля. При невозможности решения данной </a:t>
            </a:r>
            <a:r>
              <a:rPr lang="ru-RU" sz="2400" b="1" dirty="0" smtClean="0">
                <a:solidFill>
                  <a:srgbClr val="FFC000"/>
                </a:solidFill>
              </a:rPr>
              <a:t>подзадачи продолжить </a:t>
            </a:r>
            <a:r>
              <a:rPr lang="ru-RU" sz="2400" b="1" dirty="0">
                <a:solidFill>
                  <a:srgbClr val="FFC000"/>
                </a:solidFill>
              </a:rPr>
              <a:t>исследование, руководствуясь имеющимися данными.</a:t>
            </a:r>
          </a:p>
        </p:txBody>
      </p:sp>
    </p:spTree>
    <p:extLst>
      <p:ext uri="{BB962C8B-B14F-4D97-AF65-F5344CB8AC3E}">
        <p14:creationId xmlns:p14="http://schemas.microsoft.com/office/powerpoint/2010/main" val="35720367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28179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13. Оценить признаки, отобразившиеся в следах частей и </a:t>
            </a:r>
            <a:r>
              <a:rPr lang="ru-RU" sz="2400" b="1" dirty="0" smtClean="0">
                <a:solidFill>
                  <a:srgbClr val="FFC000"/>
                </a:solidFill>
              </a:rPr>
              <a:t>деталей оружия </a:t>
            </a:r>
            <a:r>
              <a:rPr lang="ru-RU" sz="2400" b="1" dirty="0">
                <a:solidFill>
                  <a:srgbClr val="FFC000"/>
                </a:solidFill>
              </a:rPr>
              <a:t>на исследуемой пуле, и решить вопрос о пригодности </a:t>
            </a:r>
            <a:r>
              <a:rPr lang="ru-RU" sz="2400" b="1" dirty="0" smtClean="0">
                <a:solidFill>
                  <a:srgbClr val="FFC000"/>
                </a:solidFill>
              </a:rPr>
              <a:t>следов для </a:t>
            </a:r>
            <a:r>
              <a:rPr lang="ru-RU" sz="2400" b="1" dirty="0">
                <a:solidFill>
                  <a:srgbClr val="FFC000"/>
                </a:solidFill>
              </a:rPr>
              <a:t>идентификации. В случае отсутствия каких-либо следов, </a:t>
            </a:r>
            <a:r>
              <a:rPr lang="ru-RU" sz="2400" b="1" dirty="0" smtClean="0">
                <a:solidFill>
                  <a:srgbClr val="FFC000"/>
                </a:solidFill>
              </a:rPr>
              <a:t>пригодных </a:t>
            </a:r>
            <a:r>
              <a:rPr lang="ru-RU" sz="2400" b="1" dirty="0">
                <a:solidFill>
                  <a:srgbClr val="FFC000"/>
                </a:solidFill>
              </a:rPr>
              <a:t>для идентификации, дальнейшее исследование не проводится</a:t>
            </a:r>
            <a:r>
              <a:rPr lang="ru-RU" sz="2400" b="1" dirty="0" smtClean="0">
                <a:solidFill>
                  <a:srgbClr val="FFC000"/>
                </a:solidFill>
              </a:rPr>
              <a:t>, и </a:t>
            </a:r>
            <a:r>
              <a:rPr lang="ru-RU" sz="2400" b="1" dirty="0">
                <a:solidFill>
                  <a:srgbClr val="FFC000"/>
                </a:solidFill>
              </a:rPr>
              <a:t>формулируются соответствующие </a:t>
            </a:r>
            <a:r>
              <a:rPr lang="ru-RU" sz="2400" b="1" dirty="0" smtClean="0">
                <a:solidFill>
                  <a:srgbClr val="FFC000"/>
                </a:solidFill>
              </a:rPr>
              <a:t>выводы.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7508" y="2852936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14. Осуществить экспертное получение экспериментальных </a:t>
            </a:r>
            <a:r>
              <a:rPr lang="ru-RU" sz="2400" b="1" dirty="0" smtClean="0">
                <a:solidFill>
                  <a:srgbClr val="FFC000"/>
                </a:solidFill>
              </a:rPr>
              <a:t>следов </a:t>
            </a:r>
            <a:r>
              <a:rPr lang="ru-RU" sz="2400" b="1" dirty="0">
                <a:solidFill>
                  <a:srgbClr val="FFC000"/>
                </a:solidFill>
              </a:rPr>
              <a:t>частей и деталей представленного оружия на </a:t>
            </a:r>
            <a:r>
              <a:rPr lang="ru-RU" sz="2400" b="1" dirty="0" smtClean="0">
                <a:solidFill>
                  <a:srgbClr val="FFC000"/>
                </a:solidFill>
              </a:rPr>
              <a:t>выстрелянных пулях </a:t>
            </a:r>
            <a:r>
              <a:rPr lang="ru-RU" sz="2400" b="1" dirty="0">
                <a:solidFill>
                  <a:srgbClr val="FFC000"/>
                </a:solidFill>
              </a:rPr>
              <a:t>и их последующее сравнение со следами на исследуемой пуле.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1524" y="4581128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15. Подготовить оборудование для экспериментальной </a:t>
            </a:r>
            <a:r>
              <a:rPr lang="ru-RU" sz="2400" b="1" dirty="0" smtClean="0">
                <a:solidFill>
                  <a:srgbClr val="FFC000"/>
                </a:solidFill>
              </a:rPr>
              <a:t>стрельбы (</a:t>
            </a:r>
            <a:r>
              <a:rPr lang="ru-RU" sz="2400" b="1" dirty="0" err="1">
                <a:solidFill>
                  <a:srgbClr val="FFC000"/>
                </a:solidFill>
              </a:rPr>
              <a:t>пулеулавливатель</a:t>
            </a:r>
            <a:r>
              <a:rPr lang="ru-RU" sz="2400" b="1" dirty="0">
                <a:solidFill>
                  <a:srgbClr val="FFC000"/>
                </a:solidFill>
              </a:rPr>
              <a:t>, устройство дистанционного управления </a:t>
            </a:r>
            <a:r>
              <a:rPr lang="ru-RU" sz="2400" b="1" dirty="0" smtClean="0">
                <a:solidFill>
                  <a:srgbClr val="FFC000"/>
                </a:solidFill>
              </a:rPr>
              <a:t>стрельбой и </a:t>
            </a:r>
            <a:r>
              <a:rPr lang="ru-RU" sz="2400" b="1" dirty="0">
                <a:solidFill>
                  <a:srgbClr val="FFC000"/>
                </a:solidFill>
              </a:rPr>
              <a:t>др.).</a:t>
            </a:r>
          </a:p>
        </p:txBody>
      </p:sp>
    </p:spTree>
    <p:extLst>
      <p:ext uri="{BB962C8B-B14F-4D97-AF65-F5344CB8AC3E}">
        <p14:creationId xmlns:p14="http://schemas.microsoft.com/office/powerpoint/2010/main" val="2243694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3601" y="474346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4. Определение типа, вида, системы, модели, образца представленного гладкоствольного огнестрельного оружия и пригодности его к стрельбе (производству выстрелов).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3500" y="2725025"/>
            <a:ext cx="80209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5. Получение экспериментальных следов частей и деталей исследуемого оружия.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4225" y="4149080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6. Установление наличия или отсутствия тождества исследуемого экземпляра огнестрельного оружия.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996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16. Произвести экспериментальную стрельбу с соблюдением </a:t>
            </a:r>
            <a:r>
              <a:rPr lang="ru-RU" sz="2400" b="1" dirty="0" smtClean="0">
                <a:solidFill>
                  <a:srgbClr val="FFC000"/>
                </a:solidFill>
              </a:rPr>
              <a:t>необходимых </a:t>
            </a:r>
            <a:r>
              <a:rPr lang="ru-RU" sz="2400" b="1" dirty="0">
                <a:solidFill>
                  <a:srgbClr val="FFC000"/>
                </a:solidFill>
              </a:rPr>
              <a:t>мер безопасности. </a:t>
            </a:r>
            <a:r>
              <a:rPr lang="ru-RU" sz="2400" b="1" dirty="0" smtClean="0">
                <a:solidFill>
                  <a:srgbClr val="FFC000"/>
                </a:solidFill>
              </a:rPr>
              <a:t>Количество экспериментальных выстрелов </a:t>
            </a:r>
            <a:r>
              <a:rPr lang="ru-RU" sz="2400" b="1" dirty="0">
                <a:solidFill>
                  <a:srgbClr val="FFC000"/>
                </a:solidFill>
              </a:rPr>
              <a:t>должно быть не менее трех (для револьверов – из каждой </a:t>
            </a:r>
            <a:r>
              <a:rPr lang="ru-RU" sz="2400" b="1" dirty="0" smtClean="0">
                <a:solidFill>
                  <a:srgbClr val="FFC000"/>
                </a:solidFill>
              </a:rPr>
              <a:t>каморы </a:t>
            </a:r>
            <a:r>
              <a:rPr lang="ru-RU" sz="2400" b="1" dirty="0">
                <a:solidFill>
                  <a:srgbClr val="FFC000"/>
                </a:solidFill>
              </a:rPr>
              <a:t>барабана) и в конечном итоге должно определяться полнотой </a:t>
            </a:r>
            <a:r>
              <a:rPr lang="ru-RU" sz="2400" b="1" dirty="0" smtClean="0">
                <a:solidFill>
                  <a:srgbClr val="FFC000"/>
                </a:solidFill>
              </a:rPr>
              <a:t>и устойчивостью </a:t>
            </a:r>
            <a:r>
              <a:rPr lang="ru-RU" sz="2400" b="1" dirty="0">
                <a:solidFill>
                  <a:srgbClr val="FFC000"/>
                </a:solidFill>
              </a:rPr>
              <a:t>отображения в экспериментальных следах признаков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канала ствола и других частей и деталей оружия.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3573016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17. Выявить и изучить следы частей и деталей огнестрельного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оружия на экспериментальных пулях, их основные параметры (</a:t>
            </a:r>
            <a:r>
              <a:rPr lang="ru-RU" sz="2400" b="1" dirty="0" smtClean="0">
                <a:solidFill>
                  <a:srgbClr val="FFC000"/>
                </a:solidFill>
              </a:rPr>
              <a:t>форма</a:t>
            </a:r>
            <a:r>
              <a:rPr lang="ru-RU" sz="2400" b="1" dirty="0">
                <a:solidFill>
                  <a:srgbClr val="FFC000"/>
                </a:solidFill>
              </a:rPr>
              <a:t>, размеры, расположение, взаиморасположение). Сравнить </a:t>
            </a:r>
            <a:r>
              <a:rPr lang="ru-RU" sz="2400" b="1" dirty="0" smtClean="0">
                <a:solidFill>
                  <a:srgbClr val="FFC000"/>
                </a:solidFill>
              </a:rPr>
              <a:t>одноименные </a:t>
            </a:r>
            <a:r>
              <a:rPr lang="ru-RU" sz="2400" b="1" dirty="0">
                <a:solidFill>
                  <a:srgbClr val="FFC000"/>
                </a:solidFill>
              </a:rPr>
              <a:t>следы и оценить идентификационную значимость, </a:t>
            </a:r>
            <a:r>
              <a:rPr lang="ru-RU" sz="2400" b="1" dirty="0" smtClean="0">
                <a:solidFill>
                  <a:srgbClr val="FFC000"/>
                </a:solidFill>
              </a:rPr>
              <a:t>полноту и </a:t>
            </a:r>
            <a:r>
              <a:rPr lang="ru-RU" sz="2400" b="1" dirty="0">
                <a:solidFill>
                  <a:srgbClr val="FFC000"/>
                </a:solidFill>
              </a:rPr>
              <a:t>устойчивость отображения признаков </a:t>
            </a:r>
            <a:r>
              <a:rPr lang="ru-RU" sz="2400" b="1" dirty="0" err="1">
                <a:solidFill>
                  <a:srgbClr val="FFC000"/>
                </a:solidFill>
              </a:rPr>
              <a:t>следообразующих</a:t>
            </a:r>
            <a:r>
              <a:rPr lang="ru-RU" sz="2400" b="1" dirty="0">
                <a:solidFill>
                  <a:srgbClr val="FFC000"/>
                </a:solidFill>
              </a:rPr>
              <a:t> частей </a:t>
            </a:r>
            <a:r>
              <a:rPr lang="ru-RU" sz="2400" b="1" dirty="0" smtClean="0">
                <a:solidFill>
                  <a:srgbClr val="FFC000"/>
                </a:solidFill>
              </a:rPr>
              <a:t>и деталей оружия.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5083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24744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18. Провести сравнительное исследование следов на </a:t>
            </a:r>
            <a:r>
              <a:rPr lang="ru-RU" sz="2400" b="1" dirty="0" smtClean="0">
                <a:solidFill>
                  <a:srgbClr val="FFC000"/>
                </a:solidFill>
              </a:rPr>
              <a:t>исследуемой пуле </a:t>
            </a:r>
            <a:r>
              <a:rPr lang="ru-RU" sz="2400" b="1" dirty="0">
                <a:solidFill>
                  <a:srgbClr val="FFC000"/>
                </a:solidFill>
              </a:rPr>
              <a:t>и экспериментальных пулях, </a:t>
            </a:r>
            <a:r>
              <a:rPr lang="ru-RU" sz="2400" b="1" dirty="0" smtClean="0">
                <a:solidFill>
                  <a:srgbClr val="FFC000"/>
                </a:solidFill>
              </a:rPr>
              <a:t>выстрелянных </a:t>
            </a:r>
            <a:r>
              <a:rPr lang="ru-RU" sz="2400" b="1" dirty="0">
                <a:solidFill>
                  <a:srgbClr val="FFC000"/>
                </a:solidFill>
              </a:rPr>
              <a:t>из </a:t>
            </a:r>
            <a:r>
              <a:rPr lang="ru-RU" sz="2400" b="1" dirty="0" smtClean="0">
                <a:solidFill>
                  <a:srgbClr val="FFC000"/>
                </a:solidFill>
              </a:rPr>
              <a:t>представленного оружия</a:t>
            </a:r>
            <a:r>
              <a:rPr lang="ru-RU" sz="2400" b="1" dirty="0">
                <a:solidFill>
                  <a:srgbClr val="FFC000"/>
                </a:solidFill>
              </a:rPr>
              <a:t>. Рекомендуемый способ сравнения для статических следов </a:t>
            </a:r>
            <a:r>
              <a:rPr lang="ru-RU" sz="2400" b="1" dirty="0" smtClean="0">
                <a:solidFill>
                  <a:srgbClr val="FFC000"/>
                </a:solidFill>
              </a:rPr>
              <a:t>– сопоставление</a:t>
            </a:r>
            <a:r>
              <a:rPr lang="ru-RU" sz="2400" b="1" dirty="0">
                <a:solidFill>
                  <a:srgbClr val="FFC000"/>
                </a:solidFill>
              </a:rPr>
              <a:t>, для динамических – совмещение; в отдельных </a:t>
            </a:r>
            <a:r>
              <a:rPr lang="ru-RU" sz="2400" b="1" dirty="0" smtClean="0">
                <a:solidFill>
                  <a:srgbClr val="FFC000"/>
                </a:solidFill>
              </a:rPr>
              <a:t>случаях может </a:t>
            </a:r>
            <a:r>
              <a:rPr lang="ru-RU" sz="2400" b="1" dirty="0">
                <a:solidFill>
                  <a:srgbClr val="FFC000"/>
                </a:solidFill>
              </a:rPr>
              <a:t>использоваться наложение. Сравнению подлежит вся </a:t>
            </a:r>
            <a:r>
              <a:rPr lang="ru-RU" sz="2400" b="1" dirty="0" smtClean="0">
                <a:solidFill>
                  <a:srgbClr val="FFC000"/>
                </a:solidFill>
              </a:rPr>
              <a:t>совокупность </a:t>
            </a:r>
            <a:r>
              <a:rPr lang="ru-RU" sz="2400" b="1" dirty="0">
                <a:solidFill>
                  <a:srgbClr val="FFC000"/>
                </a:solidFill>
              </a:rPr>
              <a:t>следов, имеющихся на пулях и образованных при заряжании, </a:t>
            </a:r>
            <a:r>
              <a:rPr lang="ru-RU" sz="2400" b="1" dirty="0" smtClean="0">
                <a:solidFill>
                  <a:srgbClr val="FFC000"/>
                </a:solidFill>
              </a:rPr>
              <a:t>досылании </a:t>
            </a:r>
            <a:r>
              <a:rPr lang="ru-RU" sz="2400" b="1" dirty="0">
                <a:solidFill>
                  <a:srgbClr val="FFC000"/>
                </a:solidFill>
              </a:rPr>
              <a:t>и выстреле. Сравнительное исследование проводится </a:t>
            </a:r>
            <a:r>
              <a:rPr lang="ru-RU" sz="2400" b="1" dirty="0" smtClean="0">
                <a:solidFill>
                  <a:srgbClr val="FFC000"/>
                </a:solidFill>
              </a:rPr>
              <a:t>сначала по </a:t>
            </a:r>
            <a:r>
              <a:rPr lang="ru-RU" sz="2400" b="1" dirty="0">
                <a:solidFill>
                  <a:srgbClr val="FFC000"/>
                </a:solidFill>
              </a:rPr>
              <a:t>общим (групповым) признакам, затем – по частным признакам.</a:t>
            </a:r>
          </a:p>
        </p:txBody>
      </p:sp>
    </p:spTree>
    <p:extLst>
      <p:ext uri="{BB962C8B-B14F-4D97-AF65-F5344CB8AC3E}">
        <p14:creationId xmlns:p14="http://schemas.microsoft.com/office/powerpoint/2010/main" val="22869678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3209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19. Оценить результаты сравнительного исследования: </a:t>
            </a:r>
            <a:r>
              <a:rPr lang="ru-RU" sz="2400" b="1" dirty="0" smtClean="0">
                <a:solidFill>
                  <a:srgbClr val="FFC000"/>
                </a:solidFill>
              </a:rPr>
              <a:t>выявленных </a:t>
            </a:r>
            <a:r>
              <a:rPr lang="ru-RU" sz="2400" b="1" dirty="0">
                <a:solidFill>
                  <a:srgbClr val="FFC000"/>
                </a:solidFill>
              </a:rPr>
              <a:t>совпадений и различий с учетом идентификационной </a:t>
            </a:r>
            <a:r>
              <a:rPr lang="ru-RU" sz="2400" b="1" dirty="0" smtClean="0">
                <a:solidFill>
                  <a:srgbClr val="FFC000"/>
                </a:solidFill>
              </a:rPr>
              <a:t>значимости следов</a:t>
            </a:r>
            <a:r>
              <a:rPr lang="ru-RU" sz="2400" b="1" dirty="0">
                <a:solidFill>
                  <a:srgbClr val="FFC000"/>
                </a:solidFill>
              </a:rPr>
              <a:t>; </a:t>
            </a:r>
            <a:r>
              <a:rPr lang="ru-RU" sz="2400" b="1" dirty="0" err="1">
                <a:solidFill>
                  <a:srgbClr val="FFC000"/>
                </a:solidFill>
              </a:rPr>
              <a:t>вариационности</a:t>
            </a:r>
            <a:r>
              <a:rPr lang="ru-RU" sz="2400" b="1" dirty="0">
                <a:solidFill>
                  <a:srgbClr val="FFC000"/>
                </a:solidFill>
              </a:rPr>
              <a:t> отображения признаков; изменения </a:t>
            </a:r>
            <a:r>
              <a:rPr lang="ru-RU" sz="2400" b="1" dirty="0" smtClean="0">
                <a:solidFill>
                  <a:srgbClr val="FFC000"/>
                </a:solidFill>
              </a:rPr>
              <a:t>микрорельефа </a:t>
            </a:r>
            <a:r>
              <a:rPr lang="ru-RU" sz="2400" b="1" dirty="0" err="1">
                <a:solidFill>
                  <a:srgbClr val="FFC000"/>
                </a:solidFill>
              </a:rPr>
              <a:t>следообразующих</a:t>
            </a:r>
            <a:r>
              <a:rPr lang="ru-RU" sz="2400" b="1" dirty="0">
                <a:solidFill>
                  <a:srgbClr val="FFC000"/>
                </a:solidFill>
              </a:rPr>
              <a:t> частей и деталей оружия вследствие износа</a:t>
            </a:r>
            <a:r>
              <a:rPr lang="ru-RU" sz="2400" b="1" dirty="0" smtClean="0">
                <a:solidFill>
                  <a:srgbClr val="FFC000"/>
                </a:solidFill>
              </a:rPr>
              <a:t>, коррозии</a:t>
            </a:r>
            <a:r>
              <a:rPr lang="ru-RU" sz="2400" b="1" dirty="0">
                <a:solidFill>
                  <a:srgbClr val="FFC000"/>
                </a:solidFill>
              </a:rPr>
              <a:t>, ремонта и других </a:t>
            </a:r>
            <a:r>
              <a:rPr lang="ru-RU" sz="2400" b="1" dirty="0" smtClean="0">
                <a:solidFill>
                  <a:srgbClr val="FFC000"/>
                </a:solidFill>
              </a:rPr>
              <a:t>факторов.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9020" y="2728218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20. Сформулировать выводы. Вывод о тождестве (отсутствии </a:t>
            </a:r>
            <a:r>
              <a:rPr lang="ru-RU" sz="2400" b="1" dirty="0" smtClean="0">
                <a:solidFill>
                  <a:srgbClr val="FFC000"/>
                </a:solidFill>
              </a:rPr>
              <a:t>тождества</a:t>
            </a:r>
            <a:r>
              <a:rPr lang="ru-RU" sz="2400" b="1" dirty="0">
                <a:solidFill>
                  <a:srgbClr val="FFC000"/>
                </a:solidFill>
              </a:rPr>
              <a:t>) основывается на достоверной качественной и </a:t>
            </a:r>
            <a:r>
              <a:rPr lang="ru-RU" sz="2400" b="1" dirty="0" smtClean="0">
                <a:solidFill>
                  <a:srgbClr val="FFC000"/>
                </a:solidFill>
              </a:rPr>
              <a:t>количественной совокупности </a:t>
            </a:r>
            <a:r>
              <a:rPr lang="ru-RU" sz="2400" b="1" dirty="0">
                <a:solidFill>
                  <a:srgbClr val="FFC000"/>
                </a:solidFill>
              </a:rPr>
              <a:t>установленных совпадающих и различающихся </a:t>
            </a:r>
            <a:r>
              <a:rPr lang="ru-RU" sz="2400" b="1" dirty="0" smtClean="0">
                <a:solidFill>
                  <a:srgbClr val="FFC000"/>
                </a:solidFill>
              </a:rPr>
              <a:t>признаков</a:t>
            </a:r>
            <a:r>
              <a:rPr lang="ru-RU" sz="2400" b="1" dirty="0">
                <a:solidFill>
                  <a:srgbClr val="FFC000"/>
                </a:solidFill>
              </a:rPr>
              <a:t>, на их всесторонних оценке и объяснении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21. Зафиксировать выявленные совпадения или различия; </a:t>
            </a:r>
            <a:r>
              <a:rPr lang="ru-RU" sz="2400" b="1" dirty="0" smtClean="0">
                <a:solidFill>
                  <a:srgbClr val="FFC000"/>
                </a:solidFill>
              </a:rPr>
              <a:t>подготовить </a:t>
            </a:r>
            <a:r>
              <a:rPr lang="ru-RU" sz="2400" b="1" dirty="0">
                <a:solidFill>
                  <a:srgbClr val="FFC000"/>
                </a:solidFill>
              </a:rPr>
              <a:t>заключение эксперта и иллюстративный материал.</a:t>
            </a:r>
          </a:p>
        </p:txBody>
      </p:sp>
    </p:spTree>
    <p:extLst>
      <p:ext uri="{BB962C8B-B14F-4D97-AF65-F5344CB8AC3E}">
        <p14:creationId xmlns:p14="http://schemas.microsoft.com/office/powerpoint/2010/main" val="289952985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052736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Формулирование выводов </a:t>
            </a:r>
            <a:r>
              <a:rPr lang="ru-RU" sz="2400" b="1" dirty="0" smtClean="0">
                <a:solidFill>
                  <a:srgbClr val="FFC000"/>
                </a:solidFill>
              </a:rPr>
              <a:t>эксперта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По результатам проведенного исследования экспертом могут </a:t>
            </a:r>
            <a:r>
              <a:rPr lang="ru-RU" sz="2400" b="1" dirty="0" smtClean="0">
                <a:solidFill>
                  <a:srgbClr val="FFC000"/>
                </a:solidFill>
              </a:rPr>
              <a:t>быть сделаны </a:t>
            </a:r>
            <a:r>
              <a:rPr lang="ru-RU" sz="2400" b="1" dirty="0">
                <a:solidFill>
                  <a:srgbClr val="FFC000"/>
                </a:solidFill>
              </a:rPr>
              <a:t>положительный, отрицательный выводы о тождестве, а </a:t>
            </a:r>
            <a:r>
              <a:rPr lang="ru-RU" sz="2400" b="1" dirty="0" smtClean="0">
                <a:solidFill>
                  <a:srgbClr val="FFC000"/>
                </a:solidFill>
              </a:rPr>
              <a:t>также вывод </a:t>
            </a:r>
            <a:r>
              <a:rPr lang="ru-RU" sz="2400" b="1" dirty="0">
                <a:solidFill>
                  <a:srgbClr val="FFC000"/>
                </a:solidFill>
              </a:rPr>
              <a:t>о невозможности решения вопроса. Положительный и </a:t>
            </a:r>
            <a:r>
              <a:rPr lang="ru-RU" sz="2400" b="1" dirty="0" smtClean="0">
                <a:solidFill>
                  <a:srgbClr val="FFC000"/>
                </a:solidFill>
              </a:rPr>
              <a:t>отрицательный </a:t>
            </a:r>
            <a:r>
              <a:rPr lang="ru-RU" sz="2400" b="1" dirty="0">
                <a:solidFill>
                  <a:srgbClr val="FFC000"/>
                </a:solidFill>
              </a:rPr>
              <a:t>выводы могут быть сделаны как в категорической, так и </a:t>
            </a:r>
            <a:r>
              <a:rPr lang="ru-RU" sz="2400" b="1" dirty="0" smtClean="0">
                <a:solidFill>
                  <a:srgbClr val="FFC000"/>
                </a:solidFill>
              </a:rPr>
              <a:t>в предположительной </a:t>
            </a:r>
            <a:r>
              <a:rPr lang="ru-RU" sz="2400" b="1" dirty="0">
                <a:solidFill>
                  <a:srgbClr val="FFC000"/>
                </a:solidFill>
              </a:rPr>
              <a:t>(вероятной) форме.</a:t>
            </a:r>
          </a:p>
        </p:txBody>
      </p:sp>
    </p:spTree>
    <p:extLst>
      <p:ext uri="{BB962C8B-B14F-4D97-AF65-F5344CB8AC3E}">
        <p14:creationId xmlns:p14="http://schemas.microsoft.com/office/powerpoint/2010/main" val="1850974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8680" y="332656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ИДЕНТИФИКАЦИЯ НАРЕЗНОГО ОГНЕСТРЕЛЬНОГО</a:t>
            </a:r>
          </a:p>
          <a:p>
            <a:pPr algn="ctr"/>
            <a:r>
              <a:rPr lang="ru-RU" sz="2400" b="1" dirty="0">
                <a:solidFill>
                  <a:srgbClr val="FFC000"/>
                </a:solidFill>
              </a:rPr>
              <a:t>ОРУЖИЯ ПО СЛЕДАМ НА СТРЕЛЯНЫХ ГИЛЬЗАХ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305342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Экспертная </a:t>
            </a:r>
            <a:r>
              <a:rPr lang="ru-RU" sz="2400" b="1" dirty="0" smtClean="0">
                <a:solidFill>
                  <a:srgbClr val="FFC000"/>
                </a:solidFill>
              </a:rPr>
              <a:t>задача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Установление наличия или отсутствия тождества исследуемого </a:t>
            </a:r>
            <a:r>
              <a:rPr lang="ru-RU" sz="2400" b="1" dirty="0" smtClean="0">
                <a:solidFill>
                  <a:srgbClr val="FFC000"/>
                </a:solidFill>
              </a:rPr>
              <a:t>экземпляра </a:t>
            </a:r>
            <a:r>
              <a:rPr lang="ru-RU" sz="2400" b="1" dirty="0">
                <a:solidFill>
                  <a:srgbClr val="FFC000"/>
                </a:solidFill>
              </a:rPr>
              <a:t>огнестрельного оружия по следам его частей и деталей </a:t>
            </a:r>
            <a:r>
              <a:rPr lang="ru-RU" sz="2400" b="1" dirty="0" smtClean="0">
                <a:solidFill>
                  <a:srgbClr val="FFC000"/>
                </a:solidFill>
              </a:rPr>
              <a:t>на стреляных </a:t>
            </a:r>
            <a:r>
              <a:rPr lang="ru-RU" sz="2400" b="1" dirty="0">
                <a:solidFill>
                  <a:srgbClr val="FFC000"/>
                </a:solidFill>
              </a:rPr>
              <a:t>гильзах.</a:t>
            </a:r>
          </a:p>
          <a:p>
            <a:pPr algn="ctr"/>
            <a:r>
              <a:rPr lang="ru-RU" sz="2400" b="1" dirty="0">
                <a:solidFill>
                  <a:srgbClr val="FFC000"/>
                </a:solidFill>
              </a:rPr>
              <a:t>Объекты </a:t>
            </a:r>
            <a:r>
              <a:rPr lang="ru-RU" sz="2400" b="1" dirty="0" smtClean="0">
                <a:solidFill>
                  <a:srgbClr val="FFC000"/>
                </a:solidFill>
              </a:rPr>
              <a:t>исследования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Нарезное огнестрельное оружие промышленного, кустарного </a:t>
            </a:r>
            <a:r>
              <a:rPr lang="ru-RU" sz="2400" b="1" dirty="0" smtClean="0">
                <a:solidFill>
                  <a:srgbClr val="FFC000"/>
                </a:solidFill>
              </a:rPr>
              <a:t>или самодельного </a:t>
            </a:r>
            <a:r>
              <a:rPr lang="ru-RU" sz="2400" b="1" dirty="0">
                <a:solidFill>
                  <a:srgbClr val="FFC000"/>
                </a:solidFill>
              </a:rPr>
              <a:t>изготовления или его составные части (ствол, </a:t>
            </a:r>
            <a:r>
              <a:rPr lang="ru-RU" sz="2400" b="1" dirty="0" smtClean="0">
                <a:solidFill>
                  <a:srgbClr val="FFC000"/>
                </a:solidFill>
              </a:rPr>
              <a:t>глушитель</a:t>
            </a:r>
            <a:r>
              <a:rPr lang="ru-RU" sz="2400" b="1" dirty="0">
                <a:solidFill>
                  <a:srgbClr val="FFC000"/>
                </a:solidFill>
              </a:rPr>
              <a:t>, затвор, ударно-спусковой механизм, барабан, магазин и т.п</a:t>
            </a:r>
            <a:r>
              <a:rPr lang="ru-RU" sz="2400" b="1" dirty="0" smtClean="0">
                <a:solidFill>
                  <a:srgbClr val="FFC000"/>
                </a:solidFill>
              </a:rPr>
              <a:t>.), стреляные </a:t>
            </a:r>
            <a:r>
              <a:rPr lang="ru-RU" sz="2400" b="1" dirty="0">
                <a:solidFill>
                  <a:srgbClr val="FFC000"/>
                </a:solidFill>
              </a:rPr>
              <a:t>гильзы, их составные части и </a:t>
            </a:r>
            <a:r>
              <a:rPr lang="ru-RU" sz="2400" b="1" dirty="0" smtClean="0">
                <a:solidFill>
                  <a:srgbClr val="FFC000"/>
                </a:solidFill>
              </a:rPr>
              <a:t>фрагменты.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03344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Сущность </a:t>
            </a:r>
            <a:r>
              <a:rPr lang="ru-RU" sz="2400" b="1" dirty="0" smtClean="0">
                <a:solidFill>
                  <a:srgbClr val="FFC000"/>
                </a:solidFill>
              </a:rPr>
              <a:t>методики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Выявление, анализ, сравнение и оценка признаков частей и </a:t>
            </a:r>
            <a:r>
              <a:rPr lang="ru-RU" sz="2400" b="1" dirty="0" smtClean="0">
                <a:solidFill>
                  <a:srgbClr val="FFC000"/>
                </a:solidFill>
              </a:rPr>
              <a:t>деталей </a:t>
            </a:r>
            <a:r>
              <a:rPr lang="ru-RU" sz="2400" b="1" dirty="0">
                <a:solidFill>
                  <a:srgbClr val="FFC000"/>
                </a:solidFill>
              </a:rPr>
              <a:t>оружия </a:t>
            </a:r>
            <a:r>
              <a:rPr lang="ru-RU" sz="2400" b="1" dirty="0" smtClean="0">
                <a:solidFill>
                  <a:srgbClr val="FFC000"/>
                </a:solidFill>
              </a:rPr>
              <a:t>в </a:t>
            </a:r>
            <a:r>
              <a:rPr lang="ru-RU" sz="2400" b="1" dirty="0">
                <a:solidFill>
                  <a:srgbClr val="FFC000"/>
                </a:solidFill>
              </a:rPr>
              <a:t>следах на исследуемых и </a:t>
            </a:r>
            <a:r>
              <a:rPr lang="ru-RU" sz="2400" b="1" dirty="0" smtClean="0">
                <a:solidFill>
                  <a:srgbClr val="FFC000"/>
                </a:solidFill>
              </a:rPr>
              <a:t>экспериментальных </a:t>
            </a:r>
            <a:r>
              <a:rPr lang="ru-RU" sz="2400" b="1" dirty="0">
                <a:solidFill>
                  <a:srgbClr val="FFC000"/>
                </a:solidFill>
              </a:rPr>
              <a:t>гильзах </a:t>
            </a:r>
            <a:r>
              <a:rPr lang="ru-RU" sz="2400" b="1" dirty="0" smtClean="0">
                <a:solidFill>
                  <a:srgbClr val="FFC000"/>
                </a:solidFill>
              </a:rPr>
              <a:t>в целях </a:t>
            </a:r>
            <a:r>
              <a:rPr lang="ru-RU" sz="2400" b="1" dirty="0">
                <a:solidFill>
                  <a:srgbClr val="FFC000"/>
                </a:solidFill>
              </a:rPr>
              <a:t>установления наличия или отсутствия тождества.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198168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</a:rPr>
              <a:t>Подзадачи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1. Установление вида и образца патрона, частью которого </a:t>
            </a:r>
            <a:r>
              <a:rPr lang="ru-RU" sz="2400" b="1" dirty="0" smtClean="0">
                <a:solidFill>
                  <a:srgbClr val="FFC000"/>
                </a:solidFill>
              </a:rPr>
              <a:t>является </a:t>
            </a:r>
            <a:r>
              <a:rPr lang="ru-RU" sz="2400" b="1" dirty="0">
                <a:solidFill>
                  <a:srgbClr val="FFC000"/>
                </a:solidFill>
              </a:rPr>
              <a:t>стреляная гильза, а также огнестрельного оружия, </a:t>
            </a:r>
            <a:r>
              <a:rPr lang="ru-RU" sz="2400" b="1" dirty="0" smtClean="0">
                <a:solidFill>
                  <a:srgbClr val="FFC000"/>
                </a:solidFill>
              </a:rPr>
              <a:t>для стрельбы </a:t>
            </a:r>
            <a:r>
              <a:rPr lang="ru-RU" sz="2400" b="1" dirty="0">
                <a:solidFill>
                  <a:srgbClr val="FFC000"/>
                </a:solidFill>
              </a:rPr>
              <a:t>из которого предназначен данный патрон.</a:t>
            </a:r>
          </a:p>
        </p:txBody>
      </p:sp>
    </p:spTree>
    <p:extLst>
      <p:ext uri="{BB962C8B-B14F-4D97-AF65-F5344CB8AC3E}">
        <p14:creationId xmlns:p14="http://schemas.microsoft.com/office/powerpoint/2010/main" val="21842743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2. Определение типа, вида, системы, модели и образца оружия</a:t>
            </a:r>
            <a:r>
              <a:rPr lang="ru-RU" sz="2400" b="1" dirty="0" smtClean="0">
                <a:solidFill>
                  <a:srgbClr val="FFC000"/>
                </a:solidFill>
              </a:rPr>
              <a:t>, в </a:t>
            </a:r>
            <a:r>
              <a:rPr lang="ru-RU" sz="2400" b="1" dirty="0">
                <a:solidFill>
                  <a:srgbClr val="FFC000"/>
                </a:solidFill>
              </a:rPr>
              <a:t>котором была стреляна гильза.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41277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3. Установление пригодности следов частей и деталей </a:t>
            </a:r>
            <a:r>
              <a:rPr lang="ru-RU" sz="2400" b="1" dirty="0" smtClean="0">
                <a:solidFill>
                  <a:srgbClr val="FFC000"/>
                </a:solidFill>
              </a:rPr>
              <a:t>огнестрельного </a:t>
            </a:r>
            <a:r>
              <a:rPr lang="ru-RU" sz="2400" b="1" dirty="0">
                <a:solidFill>
                  <a:srgbClr val="FFC000"/>
                </a:solidFill>
              </a:rPr>
              <a:t>оружия, отобразившихся на стреляной гильзе, </a:t>
            </a:r>
            <a:r>
              <a:rPr lang="ru-RU" sz="2400" b="1" dirty="0" smtClean="0">
                <a:solidFill>
                  <a:srgbClr val="FFC000"/>
                </a:solidFill>
              </a:rPr>
              <a:t>для идентификации</a:t>
            </a:r>
            <a:r>
              <a:rPr lang="ru-RU" sz="2400" b="1" dirty="0">
                <a:solidFill>
                  <a:srgbClr val="FFC000"/>
                </a:solidFill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69033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4. Определение типа, вида, системы, модели, образца </a:t>
            </a:r>
            <a:r>
              <a:rPr lang="ru-RU" sz="2400" b="1" dirty="0" smtClean="0">
                <a:solidFill>
                  <a:srgbClr val="FFC000"/>
                </a:solidFill>
              </a:rPr>
              <a:t>представленного </a:t>
            </a:r>
            <a:r>
              <a:rPr lang="ru-RU" sz="2400" b="1" dirty="0">
                <a:solidFill>
                  <a:srgbClr val="FFC000"/>
                </a:solidFill>
              </a:rPr>
              <a:t>огнестрельного оружия и пригодности его к </a:t>
            </a:r>
            <a:r>
              <a:rPr lang="ru-RU" sz="2400" b="1" dirty="0" smtClean="0">
                <a:solidFill>
                  <a:srgbClr val="FFC000"/>
                </a:solidFill>
              </a:rPr>
              <a:t>стрельбе </a:t>
            </a:r>
            <a:r>
              <a:rPr lang="ru-RU" sz="2400" b="1" dirty="0">
                <a:solidFill>
                  <a:srgbClr val="FFC000"/>
                </a:solidFill>
              </a:rPr>
              <a:t>(</a:t>
            </a:r>
            <a:r>
              <a:rPr lang="ru-RU" sz="2400" b="1" dirty="0" smtClean="0">
                <a:solidFill>
                  <a:srgbClr val="FFC000"/>
                </a:solidFill>
              </a:rPr>
              <a:t>производству </a:t>
            </a:r>
            <a:r>
              <a:rPr lang="ru-RU" sz="2400" b="1" dirty="0">
                <a:solidFill>
                  <a:srgbClr val="FFC000"/>
                </a:solidFill>
              </a:rPr>
              <a:t>выстрелов).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7886" y="4077072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5. Получение экспериментальных образцов стреляных гильз </a:t>
            </a:r>
            <a:r>
              <a:rPr lang="ru-RU" sz="2400" b="1" dirty="0" smtClean="0">
                <a:solidFill>
                  <a:srgbClr val="FFC000"/>
                </a:solidFill>
              </a:rPr>
              <a:t>со следами </a:t>
            </a:r>
            <a:r>
              <a:rPr lang="ru-RU" sz="2400" b="1" dirty="0">
                <a:solidFill>
                  <a:srgbClr val="FFC000"/>
                </a:solidFill>
              </a:rPr>
              <a:t>частей и деталей исследуемого оружия.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5085184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6. Установление наличия или отсутствия тождества </a:t>
            </a:r>
            <a:r>
              <a:rPr lang="ru-RU" sz="2400" b="1" dirty="0" smtClean="0">
                <a:solidFill>
                  <a:srgbClr val="FFC000"/>
                </a:solidFill>
              </a:rPr>
              <a:t>исследуемого </a:t>
            </a:r>
            <a:r>
              <a:rPr lang="ru-RU" sz="2400" b="1" dirty="0">
                <a:solidFill>
                  <a:srgbClr val="FFC000"/>
                </a:solidFill>
              </a:rPr>
              <a:t>экземпляра огнестрельного оружия.</a:t>
            </a:r>
          </a:p>
        </p:txBody>
      </p:sp>
    </p:spTree>
    <p:extLst>
      <p:ext uri="{BB962C8B-B14F-4D97-AF65-F5344CB8AC3E}">
        <p14:creationId xmlns:p14="http://schemas.microsoft.com/office/powerpoint/2010/main" val="37982768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0636" y="260648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Последовательность действий </a:t>
            </a:r>
            <a:r>
              <a:rPr lang="ru-RU" sz="2400" b="1" dirty="0" smtClean="0">
                <a:solidFill>
                  <a:srgbClr val="FFC000"/>
                </a:solidFill>
              </a:rPr>
              <a:t>эксперта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1. Ознакомиться с постановлением (определением) о </a:t>
            </a:r>
            <a:r>
              <a:rPr lang="ru-RU" sz="2400" b="1" dirty="0" smtClean="0">
                <a:solidFill>
                  <a:srgbClr val="FFC000"/>
                </a:solidFill>
              </a:rPr>
              <a:t>назначении экспертизы</a:t>
            </a:r>
            <a:r>
              <a:rPr lang="ru-RU" sz="2400" b="1" dirty="0">
                <a:solidFill>
                  <a:srgbClr val="FFC000"/>
                </a:solidFill>
              </a:rPr>
              <a:t>. Осмотреть и зафиксировать упаковку объектов, ее </a:t>
            </a:r>
            <a:r>
              <a:rPr lang="ru-RU" sz="2400" b="1" dirty="0" smtClean="0">
                <a:solidFill>
                  <a:srgbClr val="FFC000"/>
                </a:solidFill>
              </a:rPr>
              <a:t>целостность </a:t>
            </a:r>
            <a:r>
              <a:rPr lang="ru-RU" sz="2400" b="1" dirty="0">
                <a:solidFill>
                  <a:srgbClr val="FFC000"/>
                </a:solidFill>
              </a:rPr>
              <a:t>и состояние, наличие на ней оттисков печатей, штампов, а </a:t>
            </a:r>
            <a:r>
              <a:rPr lang="ru-RU" sz="2400" b="1" dirty="0" smtClean="0">
                <a:solidFill>
                  <a:srgbClr val="FFC000"/>
                </a:solidFill>
              </a:rPr>
              <a:t>также </a:t>
            </a:r>
            <a:r>
              <a:rPr lang="ru-RU" sz="2400" b="1" dirty="0">
                <a:solidFill>
                  <a:srgbClr val="FFC000"/>
                </a:solidFill>
              </a:rPr>
              <a:t>соответствующих пояснительных надписей и текстов. </a:t>
            </a:r>
            <a:r>
              <a:rPr lang="ru-RU" sz="2400" b="1" dirty="0" smtClean="0">
                <a:solidFill>
                  <a:srgbClr val="FFC000"/>
                </a:solidFill>
              </a:rPr>
              <a:t>Вскрыть упаковку </a:t>
            </a:r>
            <a:r>
              <a:rPr lang="ru-RU" sz="2400" b="1" dirty="0">
                <a:solidFill>
                  <a:srgbClr val="FFC000"/>
                </a:solidFill>
              </a:rPr>
              <a:t>и установить соответствие представленных объектов их </a:t>
            </a:r>
            <a:r>
              <a:rPr lang="ru-RU" sz="2400" b="1" dirty="0" smtClean="0">
                <a:solidFill>
                  <a:srgbClr val="FFC000"/>
                </a:solidFill>
              </a:rPr>
              <a:t>перечню</a:t>
            </a:r>
            <a:r>
              <a:rPr lang="ru-RU" sz="2400" b="1" dirty="0">
                <a:solidFill>
                  <a:srgbClr val="FFC000"/>
                </a:solidFill>
              </a:rPr>
              <a:t>, указанному в постановлении (определении) о назначении </a:t>
            </a:r>
            <a:r>
              <a:rPr lang="ru-RU" sz="2400" b="1" dirty="0" smtClean="0">
                <a:solidFill>
                  <a:srgbClr val="FFC000"/>
                </a:solidFill>
              </a:rPr>
              <a:t>экспертизы.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0636" y="4167664"/>
            <a:ext cx="80648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2. С соблюдением необходимых мер безопасности провести </a:t>
            </a:r>
            <a:r>
              <a:rPr lang="ru-RU" sz="2400" b="1" dirty="0" smtClean="0">
                <a:solidFill>
                  <a:srgbClr val="FFC000"/>
                </a:solidFill>
              </a:rPr>
              <a:t>осмотр и </a:t>
            </a:r>
            <a:r>
              <a:rPr lang="ru-RU" sz="2400" b="1" dirty="0">
                <a:solidFill>
                  <a:srgbClr val="FFC000"/>
                </a:solidFill>
              </a:rPr>
              <a:t>детальное исследование огнестрельного оружия, гильз и других </a:t>
            </a:r>
            <a:r>
              <a:rPr lang="ru-RU" sz="2400" b="1" dirty="0" smtClean="0">
                <a:solidFill>
                  <a:srgbClr val="FFC000"/>
                </a:solidFill>
              </a:rPr>
              <a:t>объектов исследования.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62856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1369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3. Отметить положение деталей запирающего, </a:t>
            </a:r>
            <a:r>
              <a:rPr lang="ru-RU" sz="2400" b="1" dirty="0" smtClean="0">
                <a:solidFill>
                  <a:srgbClr val="FFC000"/>
                </a:solidFill>
              </a:rPr>
              <a:t>ударно-спускового, предохранительного </a:t>
            </a:r>
            <a:r>
              <a:rPr lang="ru-RU" sz="2400" b="1" dirty="0">
                <a:solidFill>
                  <a:srgbClr val="FFC000"/>
                </a:solidFill>
              </a:rPr>
              <a:t>и других механизмов, сигнальных приспособлений</a:t>
            </a:r>
            <a:r>
              <a:rPr lang="ru-RU" sz="2400" b="1" dirty="0" smtClean="0">
                <a:solidFill>
                  <a:srgbClr val="FFC000"/>
                </a:solidFill>
              </a:rPr>
              <a:t>. Извлечь </a:t>
            </a:r>
            <a:r>
              <a:rPr lang="ru-RU" sz="2400" b="1" dirty="0">
                <a:solidFill>
                  <a:srgbClr val="FFC000"/>
                </a:solidFill>
              </a:rPr>
              <a:t>магазин (при его наличии), проверить, не имеется ли </a:t>
            </a:r>
            <a:r>
              <a:rPr lang="ru-RU" sz="2400" b="1" dirty="0" smtClean="0">
                <a:solidFill>
                  <a:srgbClr val="FFC000"/>
                </a:solidFill>
              </a:rPr>
              <a:t>патрон (</a:t>
            </a:r>
            <a:r>
              <a:rPr lang="ru-RU" sz="2400" b="1" dirty="0">
                <a:solidFill>
                  <a:srgbClr val="FFC000"/>
                </a:solidFill>
              </a:rPr>
              <a:t>гильза) в патроннике (каморах барабана). При наличии патрона (</a:t>
            </a:r>
            <a:r>
              <a:rPr lang="ru-RU" sz="2400" b="1" dirty="0" smtClean="0">
                <a:solidFill>
                  <a:srgbClr val="FFC000"/>
                </a:solidFill>
              </a:rPr>
              <a:t>гильзы</a:t>
            </a:r>
            <a:r>
              <a:rPr lang="ru-RU" sz="2400" b="1" dirty="0">
                <a:solidFill>
                  <a:srgbClr val="FFC000"/>
                </a:solidFill>
              </a:rPr>
              <a:t>) в патроннике (каморах барабана) разрядить оружие; указать, в </a:t>
            </a:r>
            <a:r>
              <a:rPr lang="ru-RU" sz="2400" b="1" dirty="0" smtClean="0">
                <a:solidFill>
                  <a:srgbClr val="FFC000"/>
                </a:solidFill>
              </a:rPr>
              <a:t>патроннике </a:t>
            </a:r>
            <a:r>
              <a:rPr lang="ru-RU" sz="2400" b="1" dirty="0">
                <a:solidFill>
                  <a:srgbClr val="FFC000"/>
                </a:solidFill>
              </a:rPr>
              <a:t>какого ствола (каморе барабана) находился патрон (гильза).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3419929"/>
            <a:ext cx="81369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4. Отметить состояние оружия, гильзы (гильз) – наличие </a:t>
            </a:r>
            <a:r>
              <a:rPr lang="ru-RU" sz="2400" b="1" dirty="0" smtClean="0">
                <a:solidFill>
                  <a:srgbClr val="FFC000"/>
                </a:solidFill>
              </a:rPr>
              <a:t>загрязнений</a:t>
            </a:r>
            <a:r>
              <a:rPr lang="ru-RU" sz="2400" b="1" dirty="0">
                <a:solidFill>
                  <a:srgbClr val="FFC000"/>
                </a:solidFill>
              </a:rPr>
              <a:t>, коррозии, копоти, деформации, маркировки и др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5. Сфотографировать гильзу, оружие и их маркировочные </a:t>
            </a:r>
            <a:r>
              <a:rPr lang="ru-RU" sz="2400" b="1" dirty="0" smtClean="0">
                <a:solidFill>
                  <a:srgbClr val="FFC000"/>
                </a:solidFill>
              </a:rPr>
              <a:t>обозначения</a:t>
            </a:r>
            <a:r>
              <a:rPr lang="ru-RU" sz="2400" b="1" dirty="0">
                <a:solidFill>
                  <a:srgbClr val="FFC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05039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6515" y="332656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6. Осмотреть гильзу и установить ее форму, тип, вид, цвет материала</a:t>
            </a:r>
            <a:r>
              <a:rPr lang="ru-RU" sz="2400" b="1" dirty="0" smtClean="0">
                <a:solidFill>
                  <a:srgbClr val="FFC000"/>
                </a:solidFill>
              </a:rPr>
              <a:t>, вид </a:t>
            </a:r>
            <a:r>
              <a:rPr lang="ru-RU" sz="2400" b="1" dirty="0">
                <a:solidFill>
                  <a:srgbClr val="FFC000"/>
                </a:solidFill>
              </a:rPr>
              <a:t>капсюля, способ крепления пули в гильзе, другие </a:t>
            </a:r>
            <a:r>
              <a:rPr lang="ru-RU" sz="2400" b="1" dirty="0" smtClean="0">
                <a:solidFill>
                  <a:srgbClr val="FFC000"/>
                </a:solidFill>
              </a:rPr>
              <a:t>конструктивные особенности</a:t>
            </a:r>
            <a:r>
              <a:rPr lang="ru-RU" sz="2400" b="1" dirty="0">
                <a:solidFill>
                  <a:srgbClr val="FFC000"/>
                </a:solidFill>
              </a:rPr>
              <a:t>, а также маркировочные обозначения. Зафиксировать </a:t>
            </a:r>
            <a:r>
              <a:rPr lang="ru-RU" sz="2400" b="1" dirty="0" smtClean="0">
                <a:solidFill>
                  <a:srgbClr val="FFC000"/>
                </a:solidFill>
              </a:rPr>
              <a:t>размерные </a:t>
            </a:r>
            <a:r>
              <a:rPr lang="ru-RU" sz="2400" b="1" dirty="0">
                <a:solidFill>
                  <a:srgbClr val="FFC000"/>
                </a:solidFill>
              </a:rPr>
              <a:t>и весовые характеристики гильзы – длину, диаметр корпуса, </a:t>
            </a:r>
            <a:r>
              <a:rPr lang="ru-RU" sz="2400" b="1" dirty="0" smtClean="0">
                <a:solidFill>
                  <a:srgbClr val="FFC000"/>
                </a:solidFill>
              </a:rPr>
              <a:t>диаметр </a:t>
            </a:r>
            <a:r>
              <a:rPr lang="ru-RU" sz="2400" b="1" dirty="0">
                <a:solidFill>
                  <a:srgbClr val="FFC000"/>
                </a:solidFill>
              </a:rPr>
              <a:t>корпуса у ската, диаметр дульца, диаметр фланца, </a:t>
            </a:r>
            <a:r>
              <a:rPr lang="ru-RU" sz="2400" b="1" dirty="0" smtClean="0">
                <a:solidFill>
                  <a:srgbClr val="FFC000"/>
                </a:solidFill>
              </a:rPr>
              <a:t>массу гильзы.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6515" y="3212976"/>
            <a:ext cx="820891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7. Сравнить конструктивные характеристики гильзы и </a:t>
            </a:r>
            <a:r>
              <a:rPr lang="ru-RU" sz="2400" b="1" dirty="0" smtClean="0">
                <a:solidFill>
                  <a:srgbClr val="FFC000"/>
                </a:solidFill>
              </a:rPr>
              <a:t>маркировочные </a:t>
            </a:r>
            <a:r>
              <a:rPr lang="ru-RU" sz="2400" b="1" dirty="0">
                <a:solidFill>
                  <a:srgbClr val="FFC000"/>
                </a:solidFill>
              </a:rPr>
              <a:t>обозначения со справочными материалами; установить тип, вид </a:t>
            </a:r>
            <a:r>
              <a:rPr lang="ru-RU" sz="2400" b="1" dirty="0" smtClean="0">
                <a:solidFill>
                  <a:srgbClr val="FFC000"/>
                </a:solidFill>
              </a:rPr>
              <a:t>и образец </a:t>
            </a:r>
            <a:r>
              <a:rPr lang="ru-RU" sz="2400" b="1" dirty="0">
                <a:solidFill>
                  <a:srgbClr val="FFC000"/>
                </a:solidFill>
              </a:rPr>
              <a:t>патрона, частью которого является гильза. При </a:t>
            </a:r>
            <a:r>
              <a:rPr lang="ru-RU" sz="2400" b="1" dirty="0" smtClean="0">
                <a:solidFill>
                  <a:srgbClr val="FFC000"/>
                </a:solidFill>
              </a:rPr>
              <a:t>невозможности решения </a:t>
            </a:r>
            <a:r>
              <a:rPr lang="ru-RU" sz="2400" b="1" dirty="0">
                <a:solidFill>
                  <a:srgbClr val="FFC000"/>
                </a:solidFill>
              </a:rPr>
              <a:t>данной подзадачи продолжить исследование, руководствуясь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имеющимися данными.</a:t>
            </a:r>
          </a:p>
        </p:txBody>
      </p:sp>
    </p:spTree>
    <p:extLst>
      <p:ext uri="{BB962C8B-B14F-4D97-AF65-F5344CB8AC3E}">
        <p14:creationId xmlns:p14="http://schemas.microsoft.com/office/powerpoint/2010/main" val="2836616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12845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Совокупность признаков, характеризующих </a:t>
            </a:r>
            <a:r>
              <a:rPr lang="ru-RU" sz="2400" b="1" dirty="0" smtClean="0">
                <a:solidFill>
                  <a:srgbClr val="FFC000"/>
                </a:solidFill>
              </a:rPr>
              <a:t>объекты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Решение вопроса об идентификации (установлении тождества) </a:t>
            </a:r>
            <a:r>
              <a:rPr lang="ru-RU" sz="2400" b="1" dirty="0" smtClean="0">
                <a:solidFill>
                  <a:srgbClr val="FFC000"/>
                </a:solidFill>
              </a:rPr>
              <a:t>огнестрельного </a:t>
            </a:r>
            <a:r>
              <a:rPr lang="ru-RU" sz="2400" b="1" dirty="0">
                <a:solidFill>
                  <a:srgbClr val="FFC000"/>
                </a:solidFill>
              </a:rPr>
              <a:t>оружия по следам на </a:t>
            </a:r>
            <a:r>
              <a:rPr lang="ru-RU" sz="2400" b="1" dirty="0" smtClean="0">
                <a:solidFill>
                  <a:srgbClr val="FFC000"/>
                </a:solidFill>
              </a:rPr>
              <a:t>выстрелянных </a:t>
            </a:r>
            <a:r>
              <a:rPr lang="ru-RU" sz="2400" b="1" dirty="0">
                <a:solidFill>
                  <a:srgbClr val="FFC000"/>
                </a:solidFill>
              </a:rPr>
              <a:t>снарядах </a:t>
            </a:r>
            <a:r>
              <a:rPr lang="ru-RU" sz="2400" b="1" dirty="0" smtClean="0">
                <a:solidFill>
                  <a:srgbClr val="FFC000"/>
                </a:solidFill>
              </a:rPr>
              <a:t>основано на </a:t>
            </a:r>
            <a:r>
              <a:rPr lang="ru-RU" sz="2400" b="1" dirty="0">
                <a:solidFill>
                  <a:srgbClr val="FFC000"/>
                </a:solidFill>
              </a:rPr>
              <a:t>выявлении индивидуальной и неповторимой совокупности </a:t>
            </a:r>
            <a:r>
              <a:rPr lang="ru-RU" sz="2400" b="1" dirty="0" smtClean="0">
                <a:solidFill>
                  <a:srgbClr val="FFC000"/>
                </a:solidFill>
              </a:rPr>
              <a:t>совпадающих </a:t>
            </a:r>
            <a:r>
              <a:rPr lang="ru-RU" sz="2400" b="1" dirty="0">
                <a:solidFill>
                  <a:srgbClr val="FFC000"/>
                </a:solidFill>
              </a:rPr>
              <a:t>общих и частных признаков частей и деталей оружия, </a:t>
            </a:r>
            <a:r>
              <a:rPr lang="ru-RU" sz="2400" b="1" dirty="0" smtClean="0">
                <a:solidFill>
                  <a:srgbClr val="FFC000"/>
                </a:solidFill>
              </a:rPr>
              <a:t>характеризующих </a:t>
            </a:r>
            <a:r>
              <a:rPr lang="ru-RU" sz="2400" b="1" dirty="0">
                <a:solidFill>
                  <a:srgbClr val="FFC000"/>
                </a:solidFill>
              </a:rPr>
              <a:t>тип, вид, систему, модель, образец оружия, его </a:t>
            </a:r>
            <a:r>
              <a:rPr lang="ru-RU" sz="2400" b="1" dirty="0" smtClean="0">
                <a:solidFill>
                  <a:srgbClr val="FFC000"/>
                </a:solidFill>
              </a:rPr>
              <a:t>калибр, наличие </a:t>
            </a:r>
            <a:r>
              <a:rPr lang="ru-RU" sz="2400" b="1" dirty="0">
                <a:solidFill>
                  <a:srgbClr val="FFC000"/>
                </a:solidFill>
              </a:rPr>
              <a:t>и величину </a:t>
            </a:r>
            <a:r>
              <a:rPr lang="ru-RU" sz="2400" b="1" dirty="0" err="1">
                <a:solidFill>
                  <a:srgbClr val="FFC000"/>
                </a:solidFill>
              </a:rPr>
              <a:t>чоковых</a:t>
            </a:r>
            <a:r>
              <a:rPr lang="ru-RU" sz="2400" b="1" dirty="0">
                <a:solidFill>
                  <a:srgbClr val="FFC000"/>
                </a:solidFill>
              </a:rPr>
              <a:t> сужений, состояние и степень </a:t>
            </a:r>
            <a:r>
              <a:rPr lang="ru-RU" sz="2400" b="1" dirty="0" smtClean="0">
                <a:solidFill>
                  <a:srgbClr val="FFC000"/>
                </a:solidFill>
              </a:rPr>
              <a:t>изношенности </a:t>
            </a:r>
            <a:r>
              <a:rPr lang="ru-RU" sz="2400" b="1" dirty="0">
                <a:solidFill>
                  <a:srgbClr val="FFC000"/>
                </a:solidFill>
              </a:rPr>
              <a:t>канала ствола и т.п., а также особенности микрорельефа </a:t>
            </a:r>
            <a:r>
              <a:rPr lang="ru-RU" sz="2400" b="1" dirty="0" err="1" smtClean="0">
                <a:solidFill>
                  <a:srgbClr val="FFC000"/>
                </a:solidFill>
              </a:rPr>
              <a:t>следообразующих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b="1" dirty="0">
                <a:solidFill>
                  <a:srgbClr val="FFC000"/>
                </a:solidFill>
              </a:rPr>
              <a:t>поверхностей канала ствола, магазина, барабана и других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частей и деталей оружия, отобразившихся в сравниваемых следах.</a:t>
            </a:r>
          </a:p>
        </p:txBody>
      </p:sp>
    </p:spTree>
    <p:extLst>
      <p:ext uri="{BB962C8B-B14F-4D97-AF65-F5344CB8AC3E}">
        <p14:creationId xmlns:p14="http://schemas.microsoft.com/office/powerpoint/2010/main" val="13290728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8. Изучить конструктивные характеристики оружия, </a:t>
            </a:r>
            <a:r>
              <a:rPr lang="ru-RU" sz="2400" b="1" dirty="0" smtClean="0">
                <a:solidFill>
                  <a:srgbClr val="FFC000"/>
                </a:solidFill>
              </a:rPr>
              <a:t>расположение и </a:t>
            </a:r>
            <a:r>
              <a:rPr lang="ru-RU" sz="2400" b="1" dirty="0">
                <a:solidFill>
                  <a:srgbClr val="FFC000"/>
                </a:solidFill>
              </a:rPr>
              <a:t>содержание маркировочных обозначений, соответствие или </a:t>
            </a:r>
            <a:r>
              <a:rPr lang="ru-RU" sz="2400" b="1" dirty="0" smtClean="0">
                <a:solidFill>
                  <a:srgbClr val="FFC000"/>
                </a:solidFill>
              </a:rPr>
              <a:t>различие </a:t>
            </a:r>
            <a:r>
              <a:rPr lang="ru-RU" sz="2400" b="1" dirty="0">
                <a:solidFill>
                  <a:srgbClr val="FFC000"/>
                </a:solidFill>
              </a:rPr>
              <a:t>их на частях и деталях оружия. Используя справочные материалы</a:t>
            </a:r>
            <a:r>
              <a:rPr lang="ru-RU" sz="2400" b="1" dirty="0" smtClean="0">
                <a:solidFill>
                  <a:srgbClr val="FFC000"/>
                </a:solidFill>
              </a:rPr>
              <a:t>, установить </a:t>
            </a:r>
            <a:r>
              <a:rPr lang="ru-RU" sz="2400" b="1" dirty="0">
                <a:solidFill>
                  <a:srgbClr val="FFC000"/>
                </a:solidFill>
              </a:rPr>
              <a:t>тип, вид, систему, модель, образец оружия и образец </a:t>
            </a:r>
            <a:r>
              <a:rPr lang="ru-RU" sz="2400" b="1" dirty="0" smtClean="0">
                <a:solidFill>
                  <a:srgbClr val="FFC000"/>
                </a:solidFill>
              </a:rPr>
              <a:t>штатного </a:t>
            </a:r>
            <a:r>
              <a:rPr lang="ru-RU" sz="2400" b="1" dirty="0">
                <a:solidFill>
                  <a:srgbClr val="FFC000"/>
                </a:solidFill>
              </a:rPr>
              <a:t>патрона, предназначенного для стрельбы из данного оружия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9. Изучить взаимодействие деталей и механизмов оружия; </a:t>
            </a:r>
            <a:r>
              <a:rPr lang="ru-RU" sz="2400" b="1" dirty="0" smtClean="0">
                <a:solidFill>
                  <a:srgbClr val="FFC000"/>
                </a:solidFill>
              </a:rPr>
              <a:t>разобрать </a:t>
            </a:r>
            <a:r>
              <a:rPr lang="ru-RU" sz="2400" b="1" dirty="0">
                <a:solidFill>
                  <a:srgbClr val="FFC000"/>
                </a:solidFill>
              </a:rPr>
              <a:t>оружие и проанализировать состояние его частей, деталей </a:t>
            </a:r>
            <a:r>
              <a:rPr lang="ru-RU" sz="2400" b="1" dirty="0" smtClean="0">
                <a:solidFill>
                  <a:srgbClr val="FFC000"/>
                </a:solidFill>
              </a:rPr>
              <a:t>и механизмов</a:t>
            </a:r>
            <a:r>
              <a:rPr lang="ru-RU" sz="2400" b="1" dirty="0">
                <a:solidFill>
                  <a:srgbClr val="FFC000"/>
                </a:solidFill>
              </a:rPr>
              <a:t>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293096"/>
            <a:ext cx="81369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10. Определить, может ли образец патрона, частью которого </a:t>
            </a:r>
            <a:r>
              <a:rPr lang="ru-RU" sz="2400" b="1" dirty="0" smtClean="0">
                <a:solidFill>
                  <a:srgbClr val="FFC000"/>
                </a:solidFill>
              </a:rPr>
              <a:t>является </a:t>
            </a:r>
            <a:r>
              <a:rPr lang="ru-RU" sz="2400" b="1" dirty="0">
                <a:solidFill>
                  <a:srgbClr val="FFC000"/>
                </a:solidFill>
              </a:rPr>
              <a:t>гильза, представленная на исследование, использоваться в </a:t>
            </a:r>
            <a:r>
              <a:rPr lang="ru-RU" sz="2400" b="1" dirty="0" smtClean="0">
                <a:solidFill>
                  <a:srgbClr val="FFC000"/>
                </a:solidFill>
              </a:rPr>
              <a:t>представленном оружии.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3165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11. Выявить и изучить следы частей и деталей огнестрельного </a:t>
            </a:r>
            <a:r>
              <a:rPr lang="ru-RU" sz="2400" b="1" dirty="0" smtClean="0">
                <a:solidFill>
                  <a:srgbClr val="FFC000"/>
                </a:solidFill>
              </a:rPr>
              <a:t>оружия</a:t>
            </a:r>
            <a:r>
              <a:rPr lang="ru-RU" sz="2400" b="1" dirty="0">
                <a:solidFill>
                  <a:srgbClr val="FFC000"/>
                </a:solidFill>
              </a:rPr>
              <a:t>, имеющиеся на гильзе, и их основные параметры: форму, размеры</a:t>
            </a:r>
            <a:r>
              <a:rPr lang="ru-RU" sz="2400" b="1" dirty="0" smtClean="0">
                <a:solidFill>
                  <a:srgbClr val="FFC000"/>
                </a:solidFill>
              </a:rPr>
              <a:t>, расположение</a:t>
            </a:r>
            <a:r>
              <a:rPr lang="ru-RU" sz="2400" b="1" dirty="0">
                <a:solidFill>
                  <a:srgbClr val="FFC000"/>
                </a:solidFill>
              </a:rPr>
              <a:t>, взаиморасположение, степень выраженности.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274838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12. Используя справочные материалы, установить тип, вид, систему</a:t>
            </a:r>
            <a:r>
              <a:rPr lang="ru-RU" sz="2400" b="1" dirty="0" smtClean="0">
                <a:solidFill>
                  <a:srgbClr val="FFC000"/>
                </a:solidFill>
              </a:rPr>
              <a:t>, модель</a:t>
            </a:r>
            <a:r>
              <a:rPr lang="ru-RU" sz="2400" b="1" dirty="0">
                <a:solidFill>
                  <a:srgbClr val="FFC000"/>
                </a:solidFill>
              </a:rPr>
              <a:t>, группу моделей, образец оружия, в котором была стреляна </a:t>
            </a:r>
            <a:r>
              <a:rPr lang="ru-RU" sz="2400" b="1" dirty="0" smtClean="0">
                <a:solidFill>
                  <a:srgbClr val="FFC000"/>
                </a:solidFill>
              </a:rPr>
              <a:t>данная </a:t>
            </a:r>
            <a:r>
              <a:rPr lang="ru-RU" sz="2400" b="1" dirty="0">
                <a:solidFill>
                  <a:srgbClr val="FFC000"/>
                </a:solidFill>
              </a:rPr>
              <a:t>гильза. При невозможности решения данной подзадачи </a:t>
            </a:r>
            <a:r>
              <a:rPr lang="ru-RU" sz="2400" b="1" dirty="0" smtClean="0">
                <a:solidFill>
                  <a:srgbClr val="FFC000"/>
                </a:solidFill>
              </a:rPr>
              <a:t>продолжить исследование</a:t>
            </a:r>
            <a:r>
              <a:rPr lang="ru-RU" sz="2400" b="1" dirty="0">
                <a:solidFill>
                  <a:srgbClr val="FFC000"/>
                </a:solidFill>
              </a:rPr>
              <a:t>, руководствуясь имеющимися данными.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437112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13. Оценить признаки, отобразившиеся в следах частей и </a:t>
            </a:r>
            <a:r>
              <a:rPr lang="ru-RU" sz="2400" b="1" dirty="0" smtClean="0">
                <a:solidFill>
                  <a:srgbClr val="FFC000"/>
                </a:solidFill>
              </a:rPr>
              <a:t>деталей оружия </a:t>
            </a:r>
            <a:r>
              <a:rPr lang="ru-RU" sz="2400" b="1" dirty="0">
                <a:solidFill>
                  <a:srgbClr val="FFC000"/>
                </a:solidFill>
              </a:rPr>
              <a:t>на исследуемой гильзе, и решить вопрос о пригодности </a:t>
            </a:r>
            <a:r>
              <a:rPr lang="ru-RU" sz="2400" b="1" dirty="0" smtClean="0">
                <a:solidFill>
                  <a:srgbClr val="FFC000"/>
                </a:solidFill>
              </a:rPr>
              <a:t>следов </a:t>
            </a:r>
            <a:r>
              <a:rPr lang="ru-RU" sz="2400" b="1" dirty="0">
                <a:solidFill>
                  <a:srgbClr val="FFC000"/>
                </a:solidFill>
              </a:rPr>
              <a:t>для идентификации.</a:t>
            </a:r>
          </a:p>
        </p:txBody>
      </p:sp>
    </p:spTree>
    <p:extLst>
      <p:ext uri="{BB962C8B-B14F-4D97-AF65-F5344CB8AC3E}">
        <p14:creationId xmlns:p14="http://schemas.microsoft.com/office/powerpoint/2010/main" val="268261998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14. Осуществить экспертное получение экспериментальных </a:t>
            </a:r>
            <a:r>
              <a:rPr lang="ru-RU" sz="2400" b="1" dirty="0" smtClean="0">
                <a:solidFill>
                  <a:srgbClr val="FFC000"/>
                </a:solidFill>
              </a:rPr>
              <a:t>следов частей </a:t>
            </a:r>
            <a:r>
              <a:rPr lang="ru-RU" sz="2400" b="1" dirty="0">
                <a:solidFill>
                  <a:srgbClr val="FFC000"/>
                </a:solidFill>
              </a:rPr>
              <a:t>и деталей представленного оружия на стреляных гильзах и их </a:t>
            </a:r>
            <a:r>
              <a:rPr lang="ru-RU" sz="2400" b="1" dirty="0" smtClean="0">
                <a:solidFill>
                  <a:srgbClr val="FFC000"/>
                </a:solidFill>
              </a:rPr>
              <a:t>последующее </a:t>
            </a:r>
            <a:r>
              <a:rPr lang="ru-RU" sz="2400" b="1" dirty="0">
                <a:solidFill>
                  <a:srgbClr val="FFC000"/>
                </a:solidFill>
              </a:rPr>
              <a:t>сравнение со следами на исследуемой гильзе. С этой </a:t>
            </a:r>
            <a:r>
              <a:rPr lang="ru-RU" sz="2400" b="1" dirty="0" smtClean="0">
                <a:solidFill>
                  <a:srgbClr val="FFC000"/>
                </a:solidFill>
              </a:rPr>
              <a:t>целью подобрать </a:t>
            </a:r>
            <a:r>
              <a:rPr lang="ru-RU" sz="2400" b="1" dirty="0">
                <a:solidFill>
                  <a:srgbClr val="FFC000"/>
                </a:solidFill>
              </a:rPr>
              <a:t>патроны для экспериментальной </a:t>
            </a:r>
            <a:r>
              <a:rPr lang="ru-RU" sz="2400" b="1" dirty="0" smtClean="0">
                <a:solidFill>
                  <a:srgbClr val="FFC000"/>
                </a:solidFill>
              </a:rPr>
              <a:t>стрельбы.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6299" y="2636912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15. Подготовить оборудование для экспериментальной </a:t>
            </a:r>
            <a:r>
              <a:rPr lang="ru-RU" sz="2400" b="1" dirty="0" smtClean="0">
                <a:solidFill>
                  <a:srgbClr val="FFC000"/>
                </a:solidFill>
              </a:rPr>
              <a:t>стрельбы (</a:t>
            </a:r>
            <a:r>
              <a:rPr lang="ru-RU" sz="2400" b="1" dirty="0" err="1">
                <a:solidFill>
                  <a:srgbClr val="FFC000"/>
                </a:solidFill>
              </a:rPr>
              <a:t>пулеулавливатель</a:t>
            </a:r>
            <a:r>
              <a:rPr lang="ru-RU" sz="2400" b="1" dirty="0">
                <a:solidFill>
                  <a:srgbClr val="FFC000"/>
                </a:solidFill>
              </a:rPr>
              <a:t>, </a:t>
            </a:r>
            <a:r>
              <a:rPr lang="ru-RU" sz="2400" b="1" dirty="0" err="1">
                <a:solidFill>
                  <a:srgbClr val="FFC000"/>
                </a:solidFill>
              </a:rPr>
              <a:t>гильзоулавливатель</a:t>
            </a:r>
            <a:r>
              <a:rPr lang="ru-RU" sz="2400" b="1" dirty="0">
                <a:solidFill>
                  <a:srgbClr val="FFC000"/>
                </a:solidFill>
              </a:rPr>
              <a:t>, устройство </a:t>
            </a:r>
            <a:r>
              <a:rPr lang="ru-RU" sz="2400" b="1" dirty="0" smtClean="0">
                <a:solidFill>
                  <a:srgbClr val="FFC000"/>
                </a:solidFill>
              </a:rPr>
              <a:t>дистанционного управления </a:t>
            </a:r>
            <a:r>
              <a:rPr lang="ru-RU" sz="2400" b="1" dirty="0">
                <a:solidFill>
                  <a:srgbClr val="FFC000"/>
                </a:solidFill>
              </a:rPr>
              <a:t>стрельбой и др</a:t>
            </a:r>
            <a:r>
              <a:rPr lang="ru-RU" sz="2400" b="1" dirty="0" smtClean="0">
                <a:solidFill>
                  <a:srgbClr val="FFC000"/>
                </a:solidFill>
              </a:rPr>
              <a:t>.).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16. Произвести экспериментальную стрельбу с соблюдением </a:t>
            </a:r>
            <a:r>
              <a:rPr lang="ru-RU" sz="2400" b="1" dirty="0" smtClean="0">
                <a:solidFill>
                  <a:srgbClr val="FFC000"/>
                </a:solidFill>
              </a:rPr>
              <a:t>необходимых </a:t>
            </a:r>
            <a:r>
              <a:rPr lang="ru-RU" sz="2400" b="1" dirty="0">
                <a:solidFill>
                  <a:srgbClr val="FFC000"/>
                </a:solidFill>
              </a:rPr>
              <a:t>мер безопасности.</a:t>
            </a:r>
          </a:p>
        </p:txBody>
      </p:sp>
    </p:spTree>
    <p:extLst>
      <p:ext uri="{BB962C8B-B14F-4D97-AF65-F5344CB8AC3E}">
        <p14:creationId xmlns:p14="http://schemas.microsoft.com/office/powerpoint/2010/main" val="42313592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17. Выявить и изучить следы частей и деталей огнестрельного </a:t>
            </a:r>
            <a:r>
              <a:rPr lang="ru-RU" sz="2400" b="1" dirty="0" smtClean="0">
                <a:solidFill>
                  <a:srgbClr val="FFC000"/>
                </a:solidFill>
              </a:rPr>
              <a:t>оружия </a:t>
            </a:r>
            <a:r>
              <a:rPr lang="ru-RU" sz="2400" b="1" dirty="0">
                <a:solidFill>
                  <a:srgbClr val="FFC000"/>
                </a:solidFill>
              </a:rPr>
              <a:t>на экспериментальных гильзах, их основные параметры (форма</a:t>
            </a:r>
            <a:r>
              <a:rPr lang="ru-RU" sz="2400" b="1" dirty="0" smtClean="0">
                <a:solidFill>
                  <a:srgbClr val="FFC000"/>
                </a:solidFill>
              </a:rPr>
              <a:t>, размеры</a:t>
            </a:r>
            <a:r>
              <a:rPr lang="ru-RU" sz="2400" b="1" dirty="0">
                <a:solidFill>
                  <a:srgbClr val="FFC000"/>
                </a:solidFill>
              </a:rPr>
              <a:t>, расположение, взаиморасположение). Сравнить </a:t>
            </a:r>
            <a:r>
              <a:rPr lang="ru-RU" sz="2400" b="1" dirty="0" smtClean="0">
                <a:solidFill>
                  <a:srgbClr val="FFC000"/>
                </a:solidFill>
              </a:rPr>
              <a:t>одноименные </a:t>
            </a:r>
            <a:r>
              <a:rPr lang="ru-RU" sz="2400" b="1" dirty="0">
                <a:solidFill>
                  <a:srgbClr val="FFC000"/>
                </a:solidFill>
              </a:rPr>
              <a:t>следы и оценить идентификационную значимость, полноту и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устойчивость отображения признаков </a:t>
            </a:r>
            <a:r>
              <a:rPr lang="ru-RU" sz="2400" b="1" dirty="0" err="1">
                <a:solidFill>
                  <a:srgbClr val="FFC000"/>
                </a:solidFill>
              </a:rPr>
              <a:t>следообразующих</a:t>
            </a:r>
            <a:r>
              <a:rPr lang="ru-RU" sz="2400" b="1" dirty="0">
                <a:solidFill>
                  <a:srgbClr val="FFC000"/>
                </a:solidFill>
              </a:rPr>
              <a:t> частей и </a:t>
            </a:r>
            <a:r>
              <a:rPr lang="ru-RU" sz="2400" b="1" dirty="0" smtClean="0">
                <a:solidFill>
                  <a:srgbClr val="FFC000"/>
                </a:solidFill>
              </a:rPr>
              <a:t>деталей </a:t>
            </a:r>
            <a:r>
              <a:rPr lang="ru-RU" sz="2400" b="1" dirty="0">
                <a:solidFill>
                  <a:srgbClr val="FFC000"/>
                </a:solidFill>
              </a:rPr>
              <a:t>оружия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18. Провести сравнительное исследование следов на </a:t>
            </a:r>
            <a:r>
              <a:rPr lang="ru-RU" sz="2400" b="1" dirty="0" smtClean="0">
                <a:solidFill>
                  <a:srgbClr val="FFC000"/>
                </a:solidFill>
              </a:rPr>
              <a:t>исследуемой гильзе </a:t>
            </a:r>
            <a:r>
              <a:rPr lang="ru-RU" sz="2400" b="1" dirty="0">
                <a:solidFill>
                  <a:srgbClr val="FFC000"/>
                </a:solidFill>
              </a:rPr>
              <a:t>и экспериментальных гильзах, стреляных в </a:t>
            </a:r>
            <a:r>
              <a:rPr lang="ru-RU" sz="2400" b="1" dirty="0" smtClean="0">
                <a:solidFill>
                  <a:srgbClr val="FFC000"/>
                </a:solidFill>
              </a:rPr>
              <a:t>представленном оружии</a:t>
            </a:r>
            <a:r>
              <a:rPr lang="ru-RU" sz="2400" b="1" dirty="0">
                <a:solidFill>
                  <a:srgbClr val="FFC000"/>
                </a:solidFill>
              </a:rPr>
              <a:t>. Рекомендуемый способ сравнения для статических следов –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сопоставление, для динамических – совмещение; в отдельных </a:t>
            </a:r>
            <a:r>
              <a:rPr lang="ru-RU" sz="2400" b="1" dirty="0" smtClean="0">
                <a:solidFill>
                  <a:srgbClr val="FFC000"/>
                </a:solidFill>
              </a:rPr>
              <a:t>случаях может </a:t>
            </a:r>
            <a:r>
              <a:rPr lang="ru-RU" sz="2400" b="1" dirty="0">
                <a:solidFill>
                  <a:srgbClr val="FFC000"/>
                </a:solidFill>
              </a:rPr>
              <a:t>использоваться наложение. </a:t>
            </a:r>
          </a:p>
        </p:txBody>
      </p:sp>
    </p:spTree>
    <p:extLst>
      <p:ext uri="{BB962C8B-B14F-4D97-AF65-F5344CB8AC3E}">
        <p14:creationId xmlns:p14="http://schemas.microsoft.com/office/powerpoint/2010/main" val="21382514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19. Оценить результаты сравнительного исследования: </a:t>
            </a:r>
            <a:r>
              <a:rPr lang="ru-RU" sz="2400" b="1" dirty="0" smtClean="0">
                <a:solidFill>
                  <a:srgbClr val="FFC000"/>
                </a:solidFill>
              </a:rPr>
              <a:t>выявленных </a:t>
            </a:r>
            <a:r>
              <a:rPr lang="ru-RU" sz="2400" b="1" dirty="0">
                <a:solidFill>
                  <a:srgbClr val="FFC000"/>
                </a:solidFill>
              </a:rPr>
              <a:t>совпадений и различий с учетом идентификационной </a:t>
            </a:r>
            <a:r>
              <a:rPr lang="ru-RU" sz="2400" b="1" dirty="0" smtClean="0">
                <a:solidFill>
                  <a:srgbClr val="FFC000"/>
                </a:solidFill>
              </a:rPr>
              <a:t>значимости следов</a:t>
            </a:r>
            <a:r>
              <a:rPr lang="ru-RU" sz="2400" b="1" dirty="0">
                <a:solidFill>
                  <a:srgbClr val="FFC000"/>
                </a:solidFill>
              </a:rPr>
              <a:t>; </a:t>
            </a:r>
            <a:r>
              <a:rPr lang="ru-RU" sz="2400" b="1" dirty="0" err="1">
                <a:solidFill>
                  <a:srgbClr val="FFC000"/>
                </a:solidFill>
              </a:rPr>
              <a:t>вариационности</a:t>
            </a:r>
            <a:r>
              <a:rPr lang="ru-RU" sz="2400" b="1" dirty="0">
                <a:solidFill>
                  <a:srgbClr val="FFC000"/>
                </a:solidFill>
              </a:rPr>
              <a:t> отображения признаков; изменения </a:t>
            </a:r>
            <a:r>
              <a:rPr lang="ru-RU" sz="2400" b="1" dirty="0" smtClean="0">
                <a:solidFill>
                  <a:srgbClr val="FFC000"/>
                </a:solidFill>
              </a:rPr>
              <a:t>микрорельефа </a:t>
            </a:r>
            <a:r>
              <a:rPr lang="ru-RU" sz="2400" b="1" dirty="0" err="1">
                <a:solidFill>
                  <a:srgbClr val="FFC000"/>
                </a:solidFill>
              </a:rPr>
              <a:t>следообразующих</a:t>
            </a:r>
            <a:r>
              <a:rPr lang="ru-RU" sz="2400" b="1" dirty="0">
                <a:solidFill>
                  <a:srgbClr val="FFC000"/>
                </a:solidFill>
              </a:rPr>
              <a:t> частей и деталей оружия вследствие износа,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коррозии, ремонта и других </a:t>
            </a:r>
            <a:r>
              <a:rPr lang="ru-RU" sz="2400" b="1" dirty="0" smtClean="0">
                <a:solidFill>
                  <a:srgbClr val="FFC000"/>
                </a:solidFill>
              </a:rPr>
              <a:t>факторов.</a:t>
            </a:r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20. Сформулировать выводы. Вывод о тождестве (отсутствии </a:t>
            </a:r>
            <a:r>
              <a:rPr lang="ru-RU" sz="2400" b="1" dirty="0" smtClean="0">
                <a:solidFill>
                  <a:srgbClr val="FFC000"/>
                </a:solidFill>
              </a:rPr>
              <a:t>тождества</a:t>
            </a:r>
            <a:r>
              <a:rPr lang="ru-RU" sz="2400" b="1" dirty="0">
                <a:solidFill>
                  <a:srgbClr val="FFC000"/>
                </a:solidFill>
              </a:rPr>
              <a:t>) основывается на достоверной качественной и </a:t>
            </a:r>
            <a:r>
              <a:rPr lang="ru-RU" sz="2400" b="1" dirty="0" smtClean="0">
                <a:solidFill>
                  <a:srgbClr val="FFC000"/>
                </a:solidFill>
              </a:rPr>
              <a:t>количественной совокупности </a:t>
            </a:r>
            <a:r>
              <a:rPr lang="ru-RU" sz="2400" b="1" dirty="0">
                <a:solidFill>
                  <a:srgbClr val="FFC000"/>
                </a:solidFill>
              </a:rPr>
              <a:t>установленных совпадающих и различающихся </a:t>
            </a:r>
            <a:r>
              <a:rPr lang="ru-RU" sz="2400" b="1" dirty="0" smtClean="0">
                <a:solidFill>
                  <a:srgbClr val="FFC000"/>
                </a:solidFill>
              </a:rPr>
              <a:t>признаков</a:t>
            </a:r>
            <a:r>
              <a:rPr lang="ru-RU" sz="2400" b="1" dirty="0">
                <a:solidFill>
                  <a:srgbClr val="FFC000"/>
                </a:solidFill>
              </a:rPr>
              <a:t>, на их всесторонних оценке и объяснении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21. Зафиксировать выявленные совпадения или различия; </a:t>
            </a:r>
            <a:r>
              <a:rPr lang="ru-RU" sz="2400" b="1" dirty="0" smtClean="0">
                <a:solidFill>
                  <a:srgbClr val="FFC000"/>
                </a:solidFill>
              </a:rPr>
              <a:t>подготовить </a:t>
            </a:r>
            <a:r>
              <a:rPr lang="ru-RU" sz="2400" b="1" dirty="0">
                <a:solidFill>
                  <a:srgbClr val="FFC000"/>
                </a:solidFill>
              </a:rPr>
              <a:t>заключение эксперта и иллюстративный материал.</a:t>
            </a:r>
          </a:p>
        </p:txBody>
      </p:sp>
    </p:spTree>
    <p:extLst>
      <p:ext uri="{BB962C8B-B14F-4D97-AF65-F5344CB8AC3E}">
        <p14:creationId xmlns:p14="http://schemas.microsoft.com/office/powerpoint/2010/main" val="4148779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6159" y="692696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C000"/>
                </a:solidFill>
              </a:rPr>
              <a:t>Формулирование выводов </a:t>
            </a:r>
            <a:r>
              <a:rPr lang="ru-RU" sz="2400" b="1" dirty="0" smtClean="0">
                <a:solidFill>
                  <a:srgbClr val="FFC000"/>
                </a:solidFill>
              </a:rPr>
              <a:t>эксперта</a:t>
            </a:r>
          </a:p>
          <a:p>
            <a:pPr algn="ctr"/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По результатам проведенного исследования экспертом могут </a:t>
            </a:r>
            <a:r>
              <a:rPr lang="ru-RU" sz="2400" b="1" dirty="0" smtClean="0">
                <a:solidFill>
                  <a:srgbClr val="FFC000"/>
                </a:solidFill>
              </a:rPr>
              <a:t>быть сделаны </a:t>
            </a:r>
            <a:r>
              <a:rPr lang="ru-RU" sz="2400" b="1" dirty="0">
                <a:solidFill>
                  <a:srgbClr val="FFC000"/>
                </a:solidFill>
              </a:rPr>
              <a:t>положительный, отрицательный выводы о тождестве, а </a:t>
            </a:r>
            <a:r>
              <a:rPr lang="ru-RU" sz="2400" b="1" dirty="0" smtClean="0">
                <a:solidFill>
                  <a:srgbClr val="FFC000"/>
                </a:solidFill>
              </a:rPr>
              <a:t>также вывод </a:t>
            </a:r>
            <a:r>
              <a:rPr lang="ru-RU" sz="2400" b="1" dirty="0">
                <a:solidFill>
                  <a:srgbClr val="FFC000"/>
                </a:solidFill>
              </a:rPr>
              <a:t>о невозможности решения вопроса. Положительный и </a:t>
            </a:r>
            <a:r>
              <a:rPr lang="ru-RU" sz="2400" b="1" dirty="0" smtClean="0">
                <a:solidFill>
                  <a:srgbClr val="FFC000"/>
                </a:solidFill>
              </a:rPr>
              <a:t>отрицательный </a:t>
            </a:r>
            <a:r>
              <a:rPr lang="ru-RU" sz="2400" b="1" dirty="0">
                <a:solidFill>
                  <a:srgbClr val="FFC000"/>
                </a:solidFill>
              </a:rPr>
              <a:t>выводы могут быть сделаны как в категорической, так и </a:t>
            </a:r>
            <a:r>
              <a:rPr lang="ru-RU" sz="2400" b="1" dirty="0" smtClean="0">
                <a:solidFill>
                  <a:srgbClr val="FFC000"/>
                </a:solidFill>
              </a:rPr>
              <a:t>в предположительной </a:t>
            </a:r>
            <a:r>
              <a:rPr lang="ru-RU" sz="2400" b="1" dirty="0">
                <a:solidFill>
                  <a:srgbClr val="FFC000"/>
                </a:solidFill>
              </a:rPr>
              <a:t>(вероятной) форме</a:t>
            </a:r>
            <a:r>
              <a:rPr lang="ru-RU" sz="2400" b="1" dirty="0" smtClean="0">
                <a:solidFill>
                  <a:srgbClr val="FFC000"/>
                </a:solidFill>
              </a:rPr>
              <a:t>. 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59726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909684"/>
            <a:ext cx="6008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C000"/>
                </a:solidFill>
              </a:rPr>
              <a:t>БЛАГОДАРЮ ЗА ВНИМАНИЕ!!!</a:t>
            </a:r>
          </a:p>
        </p:txBody>
      </p:sp>
    </p:spTree>
    <p:extLst>
      <p:ext uri="{BB962C8B-B14F-4D97-AF65-F5344CB8AC3E}">
        <p14:creationId xmlns:p14="http://schemas.microsoft.com/office/powerpoint/2010/main" val="3434339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404664"/>
            <a:ext cx="5325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Последовательность действий эксперта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340768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1. Ознакомиться с постановлением (определением) о </a:t>
            </a:r>
            <a:r>
              <a:rPr lang="ru-RU" sz="2400" b="1" dirty="0" smtClean="0">
                <a:solidFill>
                  <a:srgbClr val="FFC000"/>
                </a:solidFill>
              </a:rPr>
              <a:t>назначении экспертизы</a:t>
            </a:r>
            <a:r>
              <a:rPr lang="ru-RU" sz="2400" b="1" dirty="0">
                <a:solidFill>
                  <a:srgbClr val="FFC000"/>
                </a:solidFill>
              </a:rPr>
              <a:t>. Осмотреть и зафиксировать упаковку объектов, ее </a:t>
            </a:r>
            <a:r>
              <a:rPr lang="ru-RU" sz="2400" b="1" dirty="0" smtClean="0">
                <a:solidFill>
                  <a:srgbClr val="FFC000"/>
                </a:solidFill>
              </a:rPr>
              <a:t>целостность </a:t>
            </a:r>
            <a:r>
              <a:rPr lang="ru-RU" sz="2400" b="1" dirty="0">
                <a:solidFill>
                  <a:srgbClr val="FFC000"/>
                </a:solidFill>
              </a:rPr>
              <a:t>и состояние, наличие на ней оттисков печатей, штампов, а </a:t>
            </a:r>
            <a:r>
              <a:rPr lang="ru-RU" sz="2400" b="1" dirty="0" smtClean="0">
                <a:solidFill>
                  <a:srgbClr val="FFC000"/>
                </a:solidFill>
              </a:rPr>
              <a:t>также </a:t>
            </a:r>
            <a:r>
              <a:rPr lang="ru-RU" sz="2400" b="1" dirty="0">
                <a:solidFill>
                  <a:srgbClr val="FFC000"/>
                </a:solidFill>
              </a:rPr>
              <a:t>соответствующих пояснительных надписей и текстов. </a:t>
            </a:r>
            <a:r>
              <a:rPr lang="ru-RU" sz="2400" b="1" dirty="0" smtClean="0">
                <a:solidFill>
                  <a:srgbClr val="FFC000"/>
                </a:solidFill>
              </a:rPr>
              <a:t>Вскрыть упаковку </a:t>
            </a:r>
            <a:r>
              <a:rPr lang="ru-RU" sz="2400" b="1" dirty="0">
                <a:solidFill>
                  <a:srgbClr val="FFC000"/>
                </a:solidFill>
              </a:rPr>
              <a:t>и установить соответствие представленных объектов их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перечню, указанному в постановлении (определении) о </a:t>
            </a:r>
            <a:r>
              <a:rPr lang="ru-RU" sz="2400" b="1" dirty="0" smtClean="0">
                <a:solidFill>
                  <a:srgbClr val="FFC000"/>
                </a:solidFill>
              </a:rPr>
              <a:t>назначении экспертизы.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915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19180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2. С соблюдением необходимых мер безопасности провести </a:t>
            </a:r>
            <a:r>
              <a:rPr lang="ru-RU" sz="2400" b="1" dirty="0" smtClean="0">
                <a:solidFill>
                  <a:srgbClr val="FFC000"/>
                </a:solidFill>
              </a:rPr>
              <a:t>осмотр и </a:t>
            </a:r>
            <a:r>
              <a:rPr lang="ru-RU" sz="2400" b="1" dirty="0">
                <a:solidFill>
                  <a:srgbClr val="FFC000"/>
                </a:solidFill>
              </a:rPr>
              <a:t>детальное исследование огнестрельного оружия, пуль, дроби, </a:t>
            </a:r>
            <a:r>
              <a:rPr lang="ru-RU" sz="2400" b="1" dirty="0" smtClean="0">
                <a:solidFill>
                  <a:srgbClr val="FFC000"/>
                </a:solidFill>
              </a:rPr>
              <a:t>картечи </a:t>
            </a:r>
            <a:r>
              <a:rPr lang="ru-RU" sz="2400" b="1" dirty="0">
                <a:solidFill>
                  <a:srgbClr val="FFC000"/>
                </a:solidFill>
              </a:rPr>
              <a:t>и других объектов </a:t>
            </a:r>
            <a:r>
              <a:rPr lang="ru-RU" sz="2400" b="1" dirty="0" smtClean="0">
                <a:solidFill>
                  <a:srgbClr val="FFC000"/>
                </a:solidFill>
              </a:rPr>
              <a:t>исследования.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348880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3. Отметить положение деталей запирающего, ударно-спускового</a:t>
            </a:r>
            <a:r>
              <a:rPr lang="ru-RU" sz="2400" b="1" dirty="0" smtClean="0">
                <a:solidFill>
                  <a:srgbClr val="FFC000"/>
                </a:solidFill>
              </a:rPr>
              <a:t>, предохранительного </a:t>
            </a:r>
            <a:r>
              <a:rPr lang="ru-RU" sz="2400" b="1" dirty="0">
                <a:solidFill>
                  <a:srgbClr val="FFC000"/>
                </a:solidFill>
              </a:rPr>
              <a:t>и других механизмов, сигнальных приспособлений</a:t>
            </a:r>
            <a:r>
              <a:rPr lang="ru-RU" sz="2400" b="1" dirty="0" smtClean="0">
                <a:solidFill>
                  <a:srgbClr val="FFC000"/>
                </a:solidFill>
              </a:rPr>
              <a:t>, дульных </a:t>
            </a:r>
            <a:r>
              <a:rPr lang="ru-RU" sz="2400" b="1" dirty="0">
                <a:solidFill>
                  <a:srgbClr val="FFC000"/>
                </a:solidFill>
              </a:rPr>
              <a:t>насадок. Извлечь магазин (при его наличии), проверить, не </a:t>
            </a:r>
            <a:r>
              <a:rPr lang="ru-RU" sz="2400" b="1" dirty="0" smtClean="0">
                <a:solidFill>
                  <a:srgbClr val="FFC000"/>
                </a:solidFill>
              </a:rPr>
              <a:t>имеется </a:t>
            </a:r>
            <a:r>
              <a:rPr lang="ru-RU" sz="2400" b="1" dirty="0">
                <a:solidFill>
                  <a:srgbClr val="FFC000"/>
                </a:solidFill>
              </a:rPr>
              <a:t>ли патрон в патроннике (каморах барабана). При наличии патрона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(гильзы) в патроннике (каморах барабана) разрядить оружие; указать, </a:t>
            </a:r>
            <a:r>
              <a:rPr lang="ru-RU" sz="2400" b="1" dirty="0" smtClean="0">
                <a:solidFill>
                  <a:srgbClr val="FFC000"/>
                </a:solidFill>
              </a:rPr>
              <a:t>в патроннике </a:t>
            </a:r>
            <a:r>
              <a:rPr lang="ru-RU" sz="2400" b="1" dirty="0">
                <a:solidFill>
                  <a:srgbClr val="FFC000"/>
                </a:solidFill>
              </a:rPr>
              <a:t>какого ствола (каморе барабана) находился патрон.</a:t>
            </a:r>
          </a:p>
        </p:txBody>
      </p:sp>
    </p:spTree>
    <p:extLst>
      <p:ext uri="{BB962C8B-B14F-4D97-AF65-F5344CB8AC3E}">
        <p14:creationId xmlns:p14="http://schemas.microsoft.com/office/powerpoint/2010/main" val="3121381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40399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4. Отметить состояние оружия – наличие загрязнений, коррозии</a:t>
            </a:r>
            <a:r>
              <a:rPr lang="ru-RU" sz="2400" b="1" dirty="0" smtClean="0">
                <a:solidFill>
                  <a:srgbClr val="FFC000"/>
                </a:solidFill>
              </a:rPr>
              <a:t>, копоти</a:t>
            </a:r>
            <a:r>
              <a:rPr lang="ru-RU" sz="2400" b="1" dirty="0">
                <a:solidFill>
                  <a:srgbClr val="FFC000"/>
                </a:solidFill>
              </a:rPr>
              <a:t>, деформации, маркировки и др</a:t>
            </a:r>
            <a:r>
              <a:rPr lang="ru-RU" sz="2400" b="1" dirty="0" smtClean="0">
                <a:solidFill>
                  <a:srgbClr val="FFC000"/>
                </a:solidFill>
              </a:rPr>
              <a:t>.</a:t>
            </a:r>
          </a:p>
          <a:p>
            <a:endParaRPr lang="ru-RU" sz="2400" b="1" dirty="0">
              <a:solidFill>
                <a:srgbClr val="FFC000"/>
              </a:solidFill>
            </a:endParaRPr>
          </a:p>
          <a:p>
            <a:r>
              <a:rPr lang="ru-RU" sz="2400" b="1" dirty="0">
                <a:solidFill>
                  <a:srgbClr val="FFC000"/>
                </a:solidFill>
              </a:rPr>
              <a:t>5. Сфотографировать пулю, дробь, картечь, оружие и их </a:t>
            </a:r>
            <a:r>
              <a:rPr lang="ru-RU" sz="2400" b="1" dirty="0" smtClean="0">
                <a:solidFill>
                  <a:srgbClr val="FFC000"/>
                </a:solidFill>
              </a:rPr>
              <a:t>маркировочные </a:t>
            </a:r>
            <a:r>
              <a:rPr lang="ru-RU" sz="2400" b="1" dirty="0">
                <a:solidFill>
                  <a:srgbClr val="FFC000"/>
                </a:solidFill>
              </a:rPr>
              <a:t>обозначения.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3977" y="2708920"/>
            <a:ext cx="79928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6. Осмотреть пулю, дробь, картечь и установить их конструкцию</a:t>
            </a:r>
            <a:r>
              <a:rPr lang="ru-RU" sz="2400" b="1" dirty="0" smtClean="0">
                <a:solidFill>
                  <a:srgbClr val="FFC000"/>
                </a:solidFill>
              </a:rPr>
              <a:t>, форму</a:t>
            </a:r>
            <a:r>
              <a:rPr lang="ru-RU" sz="2400" b="1" dirty="0">
                <a:solidFill>
                  <a:srgbClr val="FFC000"/>
                </a:solidFill>
              </a:rPr>
              <a:t>, вид, тип и цвет материала (в случае, если представлена пуля</a:t>
            </a:r>
            <a:r>
              <a:rPr lang="ru-RU" sz="2400" b="1" dirty="0" smtClean="0">
                <a:solidFill>
                  <a:srgbClr val="FFC000"/>
                </a:solidFill>
              </a:rPr>
              <a:t>, установить </a:t>
            </a:r>
            <a:r>
              <a:rPr lang="ru-RU" sz="2400" b="1" dirty="0">
                <a:solidFill>
                  <a:srgbClr val="FFC000"/>
                </a:solidFill>
              </a:rPr>
              <a:t>– оболочечная или </a:t>
            </a:r>
            <a:r>
              <a:rPr lang="ru-RU" sz="2400" b="1" dirty="0" err="1">
                <a:solidFill>
                  <a:srgbClr val="FFC000"/>
                </a:solidFill>
              </a:rPr>
              <a:t>безоболочечная</a:t>
            </a:r>
            <a:r>
              <a:rPr lang="ru-RU" sz="2400" b="1" dirty="0">
                <a:solidFill>
                  <a:srgbClr val="FFC000"/>
                </a:solidFill>
              </a:rPr>
              <a:t>, цвет оболочки и </a:t>
            </a:r>
            <a:r>
              <a:rPr lang="ru-RU" sz="2400" b="1" dirty="0" smtClean="0">
                <a:solidFill>
                  <a:srgbClr val="FFC000"/>
                </a:solidFill>
              </a:rPr>
              <a:t>сердечника</a:t>
            </a:r>
            <a:r>
              <a:rPr lang="ru-RU" sz="2400" b="1" dirty="0">
                <a:solidFill>
                  <a:srgbClr val="FFC000"/>
                </a:solidFill>
              </a:rPr>
              <a:t>, способ крепления в гильзе и т.д.), другие конструктивные</a:t>
            </a:r>
          </a:p>
          <a:p>
            <a:r>
              <a:rPr lang="ru-RU" sz="2400" b="1" dirty="0">
                <a:solidFill>
                  <a:srgbClr val="FFC000"/>
                </a:solidFill>
              </a:rPr>
              <a:t>особенности, а также возможные маркировки. Зафиксировать </a:t>
            </a:r>
            <a:r>
              <a:rPr lang="ru-RU" sz="2400" b="1" dirty="0" smtClean="0">
                <a:solidFill>
                  <a:srgbClr val="FFC000"/>
                </a:solidFill>
              </a:rPr>
              <a:t>размерные </a:t>
            </a:r>
            <a:r>
              <a:rPr lang="ru-RU" sz="2400" b="1" dirty="0">
                <a:solidFill>
                  <a:srgbClr val="FFC000"/>
                </a:solidFill>
              </a:rPr>
              <a:t>и весовые характеристики снаряда (снарядов) – длину, </a:t>
            </a:r>
            <a:r>
              <a:rPr lang="ru-RU" sz="2400" b="1" dirty="0" smtClean="0">
                <a:solidFill>
                  <a:srgbClr val="FFC000"/>
                </a:solidFill>
              </a:rPr>
              <a:t>диаметр ведущей </a:t>
            </a:r>
            <a:r>
              <a:rPr lang="ru-RU" sz="2400" b="1" dirty="0">
                <a:solidFill>
                  <a:srgbClr val="FFC000"/>
                </a:solidFill>
              </a:rPr>
              <a:t>части, </a:t>
            </a:r>
            <a:r>
              <a:rPr lang="ru-RU" sz="2400" b="1" dirty="0" smtClean="0">
                <a:solidFill>
                  <a:srgbClr val="FFC000"/>
                </a:solidFill>
              </a:rPr>
              <a:t>массу.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435741"/>
      </p:ext>
    </p:extLst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567</TotalTime>
  <Words>4876</Words>
  <Application>Microsoft Office PowerPoint</Application>
  <PresentationFormat>Экран (4:3)</PresentationFormat>
  <Paragraphs>246</Paragraphs>
  <Slides>66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66</vt:i4>
      </vt:variant>
    </vt:vector>
  </HeadingPairs>
  <TitlesOfParts>
    <vt:vector size="67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kbp10</dc:creator>
  <cp:lastModifiedBy>Л. А. Бушмакина</cp:lastModifiedBy>
  <cp:revision>67</cp:revision>
  <dcterms:created xsi:type="dcterms:W3CDTF">2014-10-06T13:26:47Z</dcterms:created>
  <dcterms:modified xsi:type="dcterms:W3CDTF">2018-12-15T09:54:07Z</dcterms:modified>
</cp:coreProperties>
</file>